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725" r:id="rId2"/>
    <p:sldId id="1578" r:id="rId3"/>
    <p:sldId id="1579" r:id="rId4"/>
    <p:sldId id="1583" r:id="rId5"/>
    <p:sldId id="1584" r:id="rId6"/>
    <p:sldId id="1585" r:id="rId7"/>
    <p:sldId id="1586" r:id="rId8"/>
    <p:sldId id="155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B9CDE5"/>
    <a:srgbClr val="0066FF"/>
    <a:srgbClr val="A9A9A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>
          <a:schemeClr val="tx1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241DA88-1426-460D-A704-38602BF70CBC}" styleName="Dark Style 2 - Body/Background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75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8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  <a:prstDash val="sysDash"/>
            </a:ln>
          </a:top>
        </a:tcBdr>
        <a:fill>
          <a:solidFill>
            <a:schemeClr val="dk1">
              <a:tint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2" autoAdjust="0"/>
    <p:restoredTop sz="94718" autoAdjust="0"/>
  </p:normalViewPr>
  <p:slideViewPr>
    <p:cSldViewPr snapToGrid="0">
      <p:cViewPr varScale="1">
        <p:scale>
          <a:sx n="102" d="100"/>
          <a:sy n="102" d="100"/>
        </p:scale>
        <p:origin x="143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103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23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4710F51-9605-4A0B-91B3-A7A73478FDA0}" type="datetime1">
              <a:rPr lang="ko-KR" altLang="en-US"/>
              <a:pPr lvl="0">
                <a:defRPr/>
              </a:pPr>
              <a:t>2025-10-20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8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82EBA-8585-A39F-133F-460A4718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D6D97D2-EC0E-916F-F900-6863BDBEACB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8AF53EB-DE36-5322-E87F-DBFB5C199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C523234-4585-366C-38A5-7FE163E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AC35C-B7F5-2B6E-DEFD-936FBEC3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E392475-32AE-9E21-9A94-73A2EE59084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A1BC1DE-5030-86A3-A7EE-4DD7528E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52FE0AF-9F3A-CD83-B799-1C393C69F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77114-E5CE-3C5E-31AD-EDDA5D59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12EF05E-788A-3890-463F-9ADED53EB1B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0178C97-3018-AED8-D6D2-3E4EFBF13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A37D5F-B4C8-793A-2FB8-E2E4A5985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E5D3-8FE9-CCA5-6C86-E0488B39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E1D46-DF2D-06DE-DE21-6C8A1E23DD1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7C64E9-5B1B-393F-8F47-D89957E70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C887802-C02D-5E44-56CF-FDF2897D6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0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0EFE-FA50-5D36-02B0-5BB4384B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E4B1AD-B837-F968-A4AC-102F7726A3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0BD1-15A8-7977-C88F-E41FD51E8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831A336-C146-B322-2E50-3BCEF6C6E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F420-DF8B-126D-F1AC-5A5D5EF9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C1CD18-87D9-25AF-16D5-10299A7D274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596AEFE-2BD1-F3BE-08DD-4D500765D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16DFCB-9621-3D2E-F3C2-E98D560C0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6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2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407368" y="445583"/>
            <a:ext cx="11377264" cy="1687273"/>
          </a:xfrm>
          <a:solidFill>
            <a:srgbClr val="DCEEF2"/>
          </a:solidFill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 algn="ctr"/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467708" y="3861372"/>
            <a:ext cx="5544616" cy="9357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 sz="1800" b="1">
                <a:solidFill>
                  <a:srgbClr val="1E33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C835-A02B-4303-BF8E-1567B3DE1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67708" y="2304519"/>
            <a:ext cx="5544616" cy="119648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lang="ko-KR" altLang="en-US" sz="1800" b="1" kern="1200" dirty="0" smtClean="0">
                <a:solidFill>
                  <a:srgbClr val="2885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16531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7123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강조_텍스트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9486" y="764360"/>
            <a:ext cx="11831468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3" name="직선 연결선 12"/>
          <p:cNvCxnSpPr>
            <a:cxnSpLocks/>
          </p:cNvCxnSpPr>
          <p:nvPr userDrawn="1"/>
        </p:nvCxnSpPr>
        <p:spPr>
          <a:xfrm>
            <a:off x="2" y="638266"/>
            <a:ext cx="12200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제목 10">
            <a:extLst>
              <a:ext uri="{FF2B5EF4-FFF2-40B4-BE49-F238E27FC236}">
                <a16:creationId xmlns:a16="http://schemas.microsoft.com/office/drawing/2014/main" id="{E7812EE4-D319-4C39-9A7B-0738EA83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533" cy="628830"/>
          </a:xfrm>
          <a:solidFill>
            <a:srgbClr val="396499"/>
          </a:solidFill>
          <a:ln>
            <a:solidFill>
              <a:srgbClr val="396499"/>
            </a:solidFill>
          </a:ln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53F89311-B4EF-4883-9957-039F10C35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861" y="6453340"/>
            <a:ext cx="2844800" cy="309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2EC6C-8783-4515-9F1B-A0AB1D2E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1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95602" y="1988845"/>
            <a:ext cx="7200799" cy="1440159"/>
          </a:xfrm>
          <a:ln w="28575">
            <a:solidFill>
              <a:schemeClr val="tx2"/>
            </a:solidFill>
          </a:ln>
        </p:spPr>
        <p:txBody>
          <a:bodyPr>
            <a:normAutofit/>
          </a:bodyPr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3368" cy="6858000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02C1FC-636C-4DFE-B508-5815F7C44E5C}"/>
              </a:ext>
            </a:extLst>
          </p:cNvPr>
          <p:cNvSpPr/>
          <p:nvPr userDrawn="1"/>
        </p:nvSpPr>
        <p:spPr>
          <a:xfrm>
            <a:off x="12079898" y="0"/>
            <a:ext cx="123368" cy="6858000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F674F-A97B-4205-B96C-91F303271B53}"/>
              </a:ext>
            </a:extLst>
          </p:cNvPr>
          <p:cNvSpPr/>
          <p:nvPr userDrawn="1"/>
        </p:nvSpPr>
        <p:spPr>
          <a:xfrm>
            <a:off x="0" y="0"/>
            <a:ext cx="12190566" cy="144016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20DAF3-0F03-4397-A482-CFC28B2612DE}"/>
              </a:ext>
            </a:extLst>
          </p:cNvPr>
          <p:cNvSpPr/>
          <p:nvPr userDrawn="1"/>
        </p:nvSpPr>
        <p:spPr>
          <a:xfrm>
            <a:off x="0" y="6468238"/>
            <a:ext cx="12190566" cy="387266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1415480" y="6519359"/>
            <a:ext cx="8640959" cy="2681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4F81BD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11607690" y="6531738"/>
            <a:ext cx="445840" cy="24824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srgbClr val="4F81BD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7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11679391" y="6519832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CE3FD8F2-C375-4565-8CA0-273C0E8A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19359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2A0C14-8CC0-42FD-8CE9-1E35F0866E14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5890A43-C134-420B-9097-C9A569A47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1560932-1FD3-464C-A710-A2B477C2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053" y="6545711"/>
            <a:ext cx="1270915" cy="2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325910" y="67587"/>
            <a:ext cx="11530730" cy="44381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33066B-EECE-4FA4-B7CA-261A7D175EB7}"/>
              </a:ext>
            </a:extLst>
          </p:cNvPr>
          <p:cNvCxnSpPr>
            <a:cxnSpLocks/>
          </p:cNvCxnSpPr>
          <p:nvPr userDrawn="1"/>
        </p:nvCxnSpPr>
        <p:spPr>
          <a:xfrm>
            <a:off x="335360" y="548680"/>
            <a:ext cx="11521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57EB056-07C5-4EDF-AE12-238805612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053" y="6545711"/>
            <a:ext cx="1270915" cy="274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A352B5-5F70-4660-85E9-C59CCEB19E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76329-D9CB-402F-87F4-978B81DA92AB}"/>
              </a:ext>
            </a:extLst>
          </p:cNvPr>
          <p:cNvSpPr txBox="1"/>
          <p:nvPr userDrawn="1"/>
        </p:nvSpPr>
        <p:spPr>
          <a:xfrm>
            <a:off x="11679391" y="6528458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4B8CF3B3-55EF-446B-AD6D-63382461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27985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B1538FD-2372-4749-8653-B342B03C381C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02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11679391" y="6519832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CE3FD8F2-C375-4565-8CA0-273C0E8A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9516" y="6519348"/>
            <a:ext cx="8712968" cy="268139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7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텍스트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29024" y="628648"/>
            <a:ext cx="11521280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35360" y="108290"/>
            <a:ext cx="10972800" cy="4438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5CBE5F3-201D-4485-B451-4A671AB06AE2}"/>
              </a:ext>
            </a:extLst>
          </p:cNvPr>
          <p:cNvCxnSpPr>
            <a:cxnSpLocks/>
          </p:cNvCxnSpPr>
          <p:nvPr userDrawn="1"/>
        </p:nvCxnSpPr>
        <p:spPr>
          <a:xfrm>
            <a:off x="335360" y="548680"/>
            <a:ext cx="11521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8F35B81-0411-4BA1-A5A1-E930949D4A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FED27-53F6-4777-907F-F8DBE1D34FA4}"/>
              </a:ext>
            </a:extLst>
          </p:cNvPr>
          <p:cNvSpPr txBox="1"/>
          <p:nvPr userDrawn="1"/>
        </p:nvSpPr>
        <p:spPr>
          <a:xfrm>
            <a:off x="11679391" y="6528458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9B51CA68-2E01-4290-A1C9-D07E4BA3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27985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DCB6CB-609A-48D4-A222-AEB9A1A35EA2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0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_제목만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FDAC71-B89B-469A-8F29-956F5D0F3418}"/>
              </a:ext>
            </a:extLst>
          </p:cNvPr>
          <p:cNvSpPr/>
          <p:nvPr userDrawn="1"/>
        </p:nvSpPr>
        <p:spPr>
          <a:xfrm>
            <a:off x="0" y="-13990"/>
            <a:ext cx="12192000" cy="576064"/>
          </a:xfrm>
          <a:prstGeom prst="rect">
            <a:avLst/>
          </a:prstGeom>
          <a:solidFill>
            <a:srgbClr val="1E3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E10D368-B55C-4C70-88A8-DED907DFB2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998B31CE-7B8D-4C10-8A83-571ABE9BD7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3353" y="3015378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B05DED02-2D7C-4A9C-9DC2-CE3789C3CBA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3353" y="3015378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FB16FB-F16A-49B9-AC1B-A777E70A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0555"/>
            <a:ext cx="10441160" cy="56207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0F0F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705B8-801F-46DB-B023-73ED6D95E7A4}"/>
              </a:ext>
            </a:extLst>
          </p:cNvPr>
          <p:cNvSpPr txBox="1"/>
          <p:nvPr userDrawn="1"/>
        </p:nvSpPr>
        <p:spPr>
          <a:xfrm>
            <a:off x="11730790" y="6617729"/>
            <a:ext cx="443127" cy="2275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5B58D994-B6BD-4309-98D9-ACF44C78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1973" y="6617729"/>
            <a:ext cx="5058643" cy="221087"/>
          </a:xfrm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 descr="그래픽, 그래픽 디자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D94B59C-CF78-6478-7C35-B253D9255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3" b="9491"/>
          <a:stretch/>
        </p:blipFill>
        <p:spPr>
          <a:xfrm>
            <a:off x="11492865" y="-13991"/>
            <a:ext cx="699135" cy="570531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1DAF98AF-10C4-2E6A-0288-629116172D18}"/>
              </a:ext>
            </a:extLst>
          </p:cNvPr>
          <p:cNvSpPr txBox="1">
            <a:spLocks/>
          </p:cNvSpPr>
          <p:nvPr userDrawn="1"/>
        </p:nvSpPr>
        <p:spPr>
          <a:xfrm>
            <a:off x="8487092" y="19184"/>
            <a:ext cx="3048591" cy="57799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 algn="ctr" defTabSz="63306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None/>
              <a:defRPr sz="1800" b="1" kern="1200">
                <a:solidFill>
                  <a:srgbClr val="1E3373"/>
                </a:solidFill>
                <a:latin typeface="+mn-lt"/>
                <a:ea typeface="+mn-ea"/>
                <a:cs typeface="+mn-cs"/>
              </a:defRPr>
            </a:lvl1pPr>
            <a:lvl2pPr marL="514363" indent="-197832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1327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859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4390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40920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52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3983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90513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33062" rtl="0" eaLnBrk="1" fontAlgn="auto" latin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공력시뮬레이션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통합설계 연구실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633062" rtl="0" eaLnBrk="1" fontAlgn="auto" latin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Aerodynamic Design Optimization Lab.</a:t>
            </a:r>
          </a:p>
        </p:txBody>
      </p:sp>
    </p:spTree>
    <p:extLst>
      <p:ext uri="{BB962C8B-B14F-4D97-AF65-F5344CB8AC3E}">
        <p14:creationId xmlns:p14="http://schemas.microsoft.com/office/powerpoint/2010/main" val="54606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_텍스트박스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D15C9C-91EA-4CF4-BB22-C3180AB9C192}"/>
              </a:ext>
            </a:extLst>
          </p:cNvPr>
          <p:cNvSpPr/>
          <p:nvPr userDrawn="1"/>
        </p:nvSpPr>
        <p:spPr>
          <a:xfrm>
            <a:off x="0" y="-13990"/>
            <a:ext cx="12192000" cy="576064"/>
          </a:xfrm>
          <a:prstGeom prst="rect">
            <a:avLst/>
          </a:prstGeom>
          <a:solidFill>
            <a:srgbClr val="1E3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9486" y="628830"/>
            <a:ext cx="11831468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8DB575B-1DD5-4341-BF47-5800AC04B2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EE934B5-0560-4558-95E6-C9DBE42782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BF39A93-2929-4AB7-B494-9DA07C7E05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6DAA6-1AD3-4439-997C-0C67595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6" y="0"/>
            <a:ext cx="10563018" cy="56207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0F0F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9B8E4-7D8C-4964-9474-AD9A3D2AAAB8}"/>
              </a:ext>
            </a:extLst>
          </p:cNvPr>
          <p:cNvSpPr txBox="1"/>
          <p:nvPr userDrawn="1"/>
        </p:nvSpPr>
        <p:spPr>
          <a:xfrm>
            <a:off x="11730790" y="6617729"/>
            <a:ext cx="443127" cy="2275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바닥글 개체 틀 5">
            <a:extLst>
              <a:ext uri="{FF2B5EF4-FFF2-40B4-BE49-F238E27FC236}">
                <a16:creationId xmlns:a16="http://schemas.microsoft.com/office/drawing/2014/main" id="{026A9CF2-532D-46A6-94CF-0BA0AEBB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1973" y="6617729"/>
            <a:ext cx="5058643" cy="221087"/>
          </a:xfrm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5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제목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72AC2E-63E2-4BDF-9267-C583416B5E9D}"/>
              </a:ext>
            </a:extLst>
          </p:cNvPr>
          <p:cNvSpPr/>
          <p:nvPr userDrawn="1"/>
        </p:nvSpPr>
        <p:spPr>
          <a:xfrm>
            <a:off x="0" y="0"/>
            <a:ext cx="2622430" cy="6858000"/>
          </a:xfrm>
          <a:prstGeom prst="rect">
            <a:avLst/>
          </a:prstGeom>
          <a:solidFill>
            <a:srgbClr val="1E337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9617" y="42469"/>
            <a:ext cx="9289031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87D8D0A-099C-4FFD-94CB-C170D7B1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75" y="3618718"/>
            <a:ext cx="1967880" cy="530363"/>
          </a:xfrm>
        </p:spPr>
        <p:txBody>
          <a:bodyPr/>
          <a:lstStyle>
            <a:lvl1pPr>
              <a:defRPr sz="1000">
                <a:solidFill>
                  <a:srgbClr val="F0F0F2"/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283718"/>
            <a:ext cx="2639616" cy="2425202"/>
          </a:xfrm>
          <a:noFill/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400">
                <a:solidFill>
                  <a:srgbClr val="F0F0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971935" y="6574282"/>
            <a:ext cx="6785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0F0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2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4165600" y="6473233"/>
            <a:ext cx="3860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제목 개체 틀 6"/>
          <p:cNvSpPr>
            <a:spLocks noGrp="1"/>
          </p:cNvSpPr>
          <p:nvPr>
            <p:ph type="title"/>
          </p:nvPr>
        </p:nvSpPr>
        <p:spPr>
          <a:xfrm>
            <a:off x="144712" y="94860"/>
            <a:ext cx="109728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633062" rtl="0" eaLnBrk="1" latinLnBrk="1" hangingPunct="1">
        <a:spcBef>
          <a:spcPct val="0"/>
        </a:spcBef>
        <a:buNone/>
        <a:defRPr lang="ko-KR" altLang="en-US" sz="1661" b="1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37398" indent="-237398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4363" indent="-197832" algn="l" defTabSz="633062" rtl="0" eaLnBrk="1" latinLnBrk="1" hangingPunct="1">
        <a:spcBef>
          <a:spcPct val="20000"/>
        </a:spcBef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91327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107859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24390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40920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73983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90513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6531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3062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9593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6124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82655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9186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15717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32248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hyperlink" Target="https://www.grc.nasa.gov/www/wind/valid/raetaf/raetaf04/raetaf04.html" TargetMode="Externa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geuns/CFD_Class_Lectur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385711"/>
            <a:ext cx="11377264" cy="1687273"/>
          </a:xfrm>
        </p:spPr>
        <p:txBody>
          <a:bodyPr/>
          <a:lstStyle/>
          <a:p>
            <a:pPr algn="ctr">
              <a:defRPr/>
            </a:pPr>
            <a:r>
              <a:rPr lang="en-US" altLang="ko-KR" sz="2800" dirty="0"/>
              <a:t>SU2 </a:t>
            </a:r>
            <a:r>
              <a:rPr lang="ko-KR" altLang="en-US" sz="2800" dirty="0"/>
              <a:t>보고서 </a:t>
            </a:r>
            <a:r>
              <a:rPr lang="en-US" altLang="ko-KR" sz="2800" dirty="0"/>
              <a:t>(5</a:t>
            </a:r>
            <a:r>
              <a:rPr lang="ko-KR" altLang="en-US" sz="2800" dirty="0"/>
              <a:t>주차</a:t>
            </a:r>
            <a:r>
              <a:rPr lang="en-US" altLang="ko-KR" sz="2800" dirty="0"/>
              <a:t>)</a:t>
            </a:r>
            <a:br>
              <a:rPr lang="en-US" altLang="ko-KR" sz="2800" dirty="0"/>
            </a:br>
            <a:r>
              <a:rPr lang="en-US" altLang="ko-KR" sz="2000" b="0" dirty="0"/>
              <a:t>RAE 2822, NACA 4412</a:t>
            </a:r>
            <a:r>
              <a:rPr lang="ko-KR" altLang="en-US" sz="2000" b="0" dirty="0"/>
              <a:t> 해석 결과</a:t>
            </a:r>
            <a:endParaRPr lang="en-US" altLang="ko-KR" sz="2000" b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08171" y="3707911"/>
            <a:ext cx="6375658" cy="1818089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전산유체</a:t>
            </a:r>
            <a:r>
              <a:rPr lang="ko-KR" altLang="en-US" dirty="0"/>
              <a:t> 해석 실습</a:t>
            </a:r>
          </a:p>
          <a:p>
            <a:pPr lvl="0">
              <a:defRPr/>
            </a:pPr>
            <a:r>
              <a:rPr lang="ko-KR" altLang="en-US" dirty="0"/>
              <a:t>청주대학교 항공기계공학과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임동균</a:t>
            </a:r>
            <a:r>
              <a:rPr lang="ko-KR" altLang="en-US" dirty="0"/>
              <a:t> 교수님</a:t>
            </a:r>
          </a:p>
          <a:p>
            <a:pPr lvl="0">
              <a:defRPr/>
            </a:pPr>
            <a:r>
              <a:rPr lang="en-US" altLang="ko-KR" dirty="0"/>
              <a:t>Due: Oct. 23, 2025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1710" t="77010" r="11920" b="13340"/>
          <a:stretch>
            <a:fillRect/>
          </a:stretch>
        </p:blipFill>
        <p:spPr>
          <a:xfrm>
            <a:off x="5205411" y="5900788"/>
            <a:ext cx="1781175" cy="571501"/>
          </a:xfrm>
          <a:prstGeom prst="rect">
            <a:avLst/>
          </a:prstGeom>
        </p:spPr>
      </p:pic>
      <p:sp>
        <p:nvSpPr>
          <p:cNvPr id="7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908171" y="2723103"/>
            <a:ext cx="6375658" cy="1243734"/>
          </a:xfrm>
        </p:spPr>
        <p:txBody>
          <a:bodyPr/>
          <a:lstStyle/>
          <a:p>
            <a:pPr marL="0" lvl="0" indent="0" algn="ctr" defTabSz="63306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ko-KR" altLang="en-US" sz="2300" dirty="0">
                <a:solidFill>
                  <a:srgbClr val="1E3373"/>
                </a:solidFill>
                <a:latin typeface="맑은 고딕"/>
                <a:ea typeface="맑은 고딕"/>
                <a:cs typeface="맑은 고딕"/>
              </a:rPr>
              <a:t>서 보 근</a:t>
            </a:r>
            <a:br>
              <a:rPr kumimoji="0" lang="en-US" altLang="ko-KR" sz="2300" b="1" i="0" u="none" strike="noStrike" kern="1200" cap="none" spc="0" normalizeH="0" baseline="0" dirty="0">
                <a:solidFill>
                  <a:srgbClr val="1E3373"/>
                </a:solidFill>
                <a:latin typeface="맑은 고딕"/>
                <a:ea typeface="맑은 고딕"/>
                <a:cs typeface="맑은 고딕"/>
              </a:rPr>
            </a:br>
            <a:endParaRPr kumimoji="0" lang="ko-KR" altLang="en-US" sz="2300" b="1" i="0" u="none" strike="noStrike" kern="1200" cap="none" spc="0" normalizeH="0" baseline="0" dirty="0">
              <a:solidFill>
                <a:srgbClr val="1E3373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428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29D4-A9A1-48E5-70E1-E202800E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F554F9-66B9-3EDF-FA41-B508701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해석</a:t>
            </a:r>
            <a:r>
              <a:rPr lang="en-US" altLang="ko-KR" dirty="0"/>
              <a:t> </a:t>
            </a:r>
            <a:r>
              <a:rPr lang="ko-KR" altLang="en-US" dirty="0"/>
              <a:t>격자 조건 </a:t>
            </a:r>
            <a:r>
              <a:rPr lang="en-US" altLang="ko-KR" dirty="0"/>
              <a:t>[RAE 2822]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BE0C6-1220-31AF-BC49-65BE82E6228E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격자 조건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D3DA7-6E3E-A73F-D415-2C47E1412F5A}"/>
                  </a:ext>
                </a:extLst>
              </p:cNvPr>
              <p:cNvSpPr txBox="1"/>
              <p:nvPr/>
            </p:nvSpPr>
            <p:spPr>
              <a:xfrm>
                <a:off x="256585" y="1237960"/>
                <a:ext cx="6803265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본 해석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예제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에서는 다음과 같은 해석 격자 조건을 적용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Mesh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NDIME = 2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NELEM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31595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Incompressible Flow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SOLVER = RANS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MACH_NUMBER= 0.3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AOA: 3.06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REYNOLDS_NUMBER= 11.72E6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REYNOLDS_LENGTH= 1.00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GAMMA_VALUE= 1.4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Boundary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MARKER_HEATFLUX= ( airfoil, 0.0 )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MARKER_FAR= ( </a:t>
                </a: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farfield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MARKER_PLOTTING=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MARKER_MONITORING=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Iter 387,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:0.374703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:0.01589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e-06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이하에서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9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수렴됨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[22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코어 기준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D3DA7-6E3E-A73F-D415-2C47E14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5" y="1237960"/>
                <a:ext cx="6803265" cy="4964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CEFBEE91-4186-2D8B-D98F-AE4ACD0D1B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8" b="14948"/>
          <a:stretch/>
        </p:blipFill>
        <p:spPr>
          <a:xfrm>
            <a:off x="8904587" y="4234098"/>
            <a:ext cx="3120119" cy="7095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951022-4DC9-23C4-9C24-FF4A0DAF507D}"/>
              </a:ext>
            </a:extLst>
          </p:cNvPr>
          <p:cNvGrpSpPr/>
          <p:nvPr/>
        </p:nvGrpSpPr>
        <p:grpSpPr>
          <a:xfrm>
            <a:off x="8680509" y="1544100"/>
            <a:ext cx="3361609" cy="1973686"/>
            <a:chOff x="8680509" y="1544100"/>
            <a:chExt cx="3361609" cy="197368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89C07FB-DBFB-DAF2-4843-C03C82579A9D}"/>
                </a:ext>
              </a:extLst>
            </p:cNvPr>
            <p:cNvGrpSpPr/>
            <p:nvPr/>
          </p:nvGrpSpPr>
          <p:grpSpPr>
            <a:xfrm>
              <a:off x="8680509" y="1544100"/>
              <a:ext cx="3254906" cy="1973686"/>
              <a:chOff x="8680509" y="1544100"/>
              <a:chExt cx="3254906" cy="197368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94B7065-DDE0-35C1-CE3E-4DAD93C83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80509" y="1544100"/>
                <a:ext cx="2221165" cy="126960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4E423A-DDA3-92F7-4571-04D9CA328E71}"/>
                  </a:ext>
                </a:extLst>
              </p:cNvPr>
              <p:cNvSpPr txBox="1"/>
              <p:nvPr/>
            </p:nvSpPr>
            <p:spPr>
              <a:xfrm>
                <a:off x="10322352" y="3286953"/>
                <a:ext cx="1613063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3 </a:t>
                </a:r>
                <a:r>
                  <a:rPr lang="ko-KR" altLang="en-US" sz="900" dirty="0"/>
                  <a:t>해석 결과 </a:t>
                </a:r>
                <a:r>
                  <a:rPr lang="en-US" altLang="ko-KR" sz="900" dirty="0"/>
                  <a:t>[wireframe]</a:t>
                </a:r>
                <a:endParaRPr lang="ko-KR" altLang="en-US" sz="900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7C4640A-B19D-9918-85B4-15EF36DC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27821" y="2587389"/>
              <a:ext cx="314297" cy="689577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62913-F73A-015F-3DEA-9A0622210259}"/>
              </a:ext>
            </a:extLst>
          </p:cNvPr>
          <p:cNvSpPr/>
          <p:nvPr/>
        </p:nvSpPr>
        <p:spPr>
          <a:xfrm>
            <a:off x="9241435" y="2113227"/>
            <a:ext cx="304800" cy="131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1DB6B4-6197-F818-5F55-0E83FF5201E7}"/>
              </a:ext>
            </a:extLst>
          </p:cNvPr>
          <p:cNvSpPr txBox="1"/>
          <p:nvPr/>
        </p:nvSpPr>
        <p:spPr>
          <a:xfrm>
            <a:off x="10152667" y="5077550"/>
            <a:ext cx="1909113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Fig. 4 </a:t>
            </a:r>
            <a:r>
              <a:rPr lang="ko-KR" altLang="en-US" sz="900" dirty="0"/>
              <a:t>해석 결과 확대 </a:t>
            </a:r>
            <a:r>
              <a:rPr lang="en-US" altLang="ko-KR" sz="900" dirty="0"/>
              <a:t>[wireframe]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079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AFF3-65F8-4B6A-EA42-9789C158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34E28B-2EC4-3850-FF0E-3F985180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해석 결과 </a:t>
            </a:r>
            <a:r>
              <a:rPr lang="en-US" altLang="ko-KR" dirty="0"/>
              <a:t>[RAE 2822]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D776B-ECB6-5B53-864D-BA48708922CA}"/>
              </a:ext>
            </a:extLst>
          </p:cNvPr>
          <p:cNvSpPr txBox="1"/>
          <p:nvPr/>
        </p:nvSpPr>
        <p:spPr>
          <a:xfrm>
            <a:off x="366564" y="1100614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분포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P/(x/c)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E69F9D-B897-8555-BF88-853F7D3FA316}"/>
              </a:ext>
            </a:extLst>
          </p:cNvPr>
          <p:cNvGrpSpPr/>
          <p:nvPr/>
        </p:nvGrpSpPr>
        <p:grpSpPr>
          <a:xfrm>
            <a:off x="3458592" y="4245161"/>
            <a:ext cx="3714948" cy="2292561"/>
            <a:chOff x="8925203" y="1583001"/>
            <a:chExt cx="3086768" cy="19049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CE5C160-2E2F-D03F-5CD1-5BA61720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5203" y="1583001"/>
              <a:ext cx="2786264" cy="16740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6F29C7-4EBB-7062-75AF-3F044E378CD8}"/>
                </a:ext>
              </a:extLst>
            </p:cNvPr>
            <p:cNvSpPr txBox="1"/>
            <p:nvPr/>
          </p:nvSpPr>
          <p:spPr>
            <a:xfrm>
              <a:off x="10590081" y="3257069"/>
              <a:ext cx="14218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5 </a:t>
              </a:r>
              <a:r>
                <a:rPr lang="ko-KR" altLang="en-US" sz="900" dirty="0"/>
                <a:t>해석 결과 그래프</a:t>
              </a:r>
              <a:endParaRPr lang="en-US" altLang="ko-KR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F3A990-C159-6EB0-8D95-9B93AB30CD7A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4A15F-2C7D-E988-A946-A2A7AEB31CF6}"/>
              </a:ext>
            </a:extLst>
          </p:cNvPr>
          <p:cNvSpPr txBox="1"/>
          <p:nvPr/>
        </p:nvSpPr>
        <p:spPr>
          <a:xfrm>
            <a:off x="8785056" y="618964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852858A-2EA9-0627-A302-208C93F1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53728"/>
              </p:ext>
            </p:extLst>
          </p:nvPr>
        </p:nvGraphicFramePr>
        <p:xfrm>
          <a:off x="366564" y="1441613"/>
          <a:ext cx="10515600" cy="125685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9612301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524211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34094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그래프 거동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물리적 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264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= 0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상면에서 급격한 압력 하강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하면에서 급상승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Stagnation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후 강한 가속 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양력 생성 핵심 구간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1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0.1~0.4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 완만한 압력 회복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하면도 서서히 수렴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정상적인 </a:t>
                      </a: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Suction peak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16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0.5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급격한 변화 없이 평탄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압력차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감소 → 양력 대부분 앞전에서 발생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999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 압력 거의 일치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Wake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두께 얇음 → 항력 낮음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(Mesh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정확도 확보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577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86113A-D6F0-0178-2B5C-61DA3A722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377053"/>
              </p:ext>
            </p:extLst>
          </p:nvPr>
        </p:nvGraphicFramePr>
        <p:xfrm>
          <a:off x="366564" y="3212377"/>
          <a:ext cx="10515600" cy="76917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73129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662778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25976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관찰 현상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원인 추정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결과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3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Suction Peak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미세한 진동 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Mesh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앞전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Clustering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과도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Cell angle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실제 물리 오차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6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곡선이 매끄럽지 않고 미세 요철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Skewness +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 보간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CL, CD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엔 영향 거의 없음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수렴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8712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6A5DCEC-48C5-4EB9-953D-BBCE5026CAFB}"/>
              </a:ext>
            </a:extLst>
          </p:cNvPr>
          <p:cNvSpPr txBox="1"/>
          <p:nvPr/>
        </p:nvSpPr>
        <p:spPr>
          <a:xfrm>
            <a:off x="366564" y="2882675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특이한 그래프 형태에 대한 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E6A09-8D25-619B-64BA-D10B6DA90E25}"/>
              </a:ext>
            </a:extLst>
          </p:cNvPr>
          <p:cNvSpPr txBox="1"/>
          <p:nvPr/>
        </p:nvSpPr>
        <p:spPr>
          <a:xfrm>
            <a:off x="-17199" y="6073170"/>
            <a:ext cx="44287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Ref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Fig.9: RAE 2822 Transonic Airfoil study #4, NASA, 2021,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https://www.grc.nasa.gov/www/wind/valid/raetaf/raetaf04/raetaf04.html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 10: Constrained shape design of transonic turbulent airfoil at a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cte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 CL, SU2, https://su2code.github.io/tutorials/Turbulent_2D_Constrained_RAE2822/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D832DF-6DDB-A96E-203B-20AC473EAA10}"/>
              </a:ext>
            </a:extLst>
          </p:cNvPr>
          <p:cNvGrpSpPr/>
          <p:nvPr/>
        </p:nvGrpSpPr>
        <p:grpSpPr>
          <a:xfrm>
            <a:off x="6934383" y="4351763"/>
            <a:ext cx="2507078" cy="2185959"/>
            <a:chOff x="5759778" y="4417545"/>
            <a:chExt cx="2507078" cy="218595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5807E9-6BF5-6514-7D3D-3CC9E0049FC0}"/>
                </a:ext>
              </a:extLst>
            </p:cNvPr>
            <p:cNvGrpSpPr/>
            <p:nvPr/>
          </p:nvGrpSpPr>
          <p:grpSpPr>
            <a:xfrm>
              <a:off x="5759778" y="4417545"/>
              <a:ext cx="2507078" cy="2133684"/>
              <a:chOff x="5759778" y="4417545"/>
              <a:chExt cx="2507078" cy="21336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22ED5F2-EAD3-F72C-C5F0-9EC3FE7FE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9778" y="4417545"/>
                <a:ext cx="2507078" cy="213368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C913DB9-D6E2-B0F8-7C03-999BBF77D538}"/>
                  </a:ext>
                </a:extLst>
              </p:cNvPr>
              <p:cNvSpPr/>
              <p:nvPr/>
            </p:nvSpPr>
            <p:spPr>
              <a:xfrm>
                <a:off x="6312959" y="6446737"/>
                <a:ext cx="81364" cy="849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66F576-FDB7-B287-97B7-A5C546CC3507}"/>
                </a:ext>
              </a:extLst>
            </p:cNvPr>
            <p:cNvSpPr txBox="1"/>
            <p:nvPr/>
          </p:nvSpPr>
          <p:spPr>
            <a:xfrm>
              <a:off x="6215603" y="6403449"/>
              <a:ext cx="2359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/>
                <a:t>9</a:t>
              </a:r>
              <a:endParaRPr lang="ko-KR" altLang="en-US" sz="7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E3C4624-8D5A-95DF-CBEB-26DCBB94BCD3}"/>
              </a:ext>
            </a:extLst>
          </p:cNvPr>
          <p:cNvGrpSpPr/>
          <p:nvPr/>
        </p:nvGrpSpPr>
        <p:grpSpPr>
          <a:xfrm>
            <a:off x="9573039" y="4255015"/>
            <a:ext cx="2681039" cy="2437311"/>
            <a:chOff x="6925838" y="4224237"/>
            <a:chExt cx="2681039" cy="2437311"/>
          </a:xfrm>
        </p:grpSpPr>
        <p:pic>
          <p:nvPicPr>
            <p:cNvPr id="21" name="Picture 2" descr="RAE 2822 Final Cp">
              <a:extLst>
                <a:ext uri="{FF2B5EF4-FFF2-40B4-BE49-F238E27FC236}">
                  <a16:creationId xmlns:a16="http://schemas.microsoft.com/office/drawing/2014/main" id="{04527D39-F9EF-9DD0-11CE-1F91A4BA66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7" b="2922"/>
            <a:stretch>
              <a:fillRect/>
            </a:stretch>
          </p:blipFill>
          <p:spPr bwMode="auto">
            <a:xfrm>
              <a:off x="6925838" y="4224237"/>
              <a:ext cx="2378616" cy="212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5F784C-D172-A104-D869-DA029149C6FC}"/>
                </a:ext>
              </a:extLst>
            </p:cNvPr>
            <p:cNvSpPr txBox="1"/>
            <p:nvPr/>
          </p:nvSpPr>
          <p:spPr>
            <a:xfrm>
              <a:off x="7895622" y="6292216"/>
              <a:ext cx="171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10 </a:t>
              </a:r>
              <a:r>
                <a:rPr lang="ko-KR" altLang="en-US" sz="900" dirty="0"/>
                <a:t>해석 결과 그래프 </a:t>
              </a:r>
              <a:r>
                <a:rPr lang="en-US" altLang="ko-KR" sz="900" dirty="0"/>
                <a:t>(SU2 tutorial)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B4E6A3-DC90-A340-7025-7ABFE2C770C1}"/>
              </a:ext>
            </a:extLst>
          </p:cNvPr>
          <p:cNvSpPr txBox="1"/>
          <p:nvPr/>
        </p:nvSpPr>
        <p:spPr>
          <a:xfrm>
            <a:off x="256585" y="4124210"/>
            <a:ext cx="320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정리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25FEE-FC07-6866-889A-C4012393F2F0}"/>
              </a:ext>
            </a:extLst>
          </p:cNvPr>
          <p:cNvSpPr txBox="1"/>
          <p:nvPr/>
        </p:nvSpPr>
        <p:spPr>
          <a:xfrm>
            <a:off x="256584" y="4409000"/>
            <a:ext cx="32020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 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NASA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결과와 유사하지만 앞전에서의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등의 효과로 인해 피크 구간이 다르게 나타남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SU2 Tutorial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해석 결과를 보았을 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geo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생성 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해석을 진행하면 실제 결과와 다르게 나옴이 보여 짐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결과적으로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geo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mesh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 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해석하는 과정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자체의 오류일 가능성이 높음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564E-A3FF-22BC-23D6-6C6FA7F8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5248E110-5E4E-ACFA-4015-7D158CBB67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rgbClr val="FFFFFF"/>
                    </a:solidFill>
                  </a:rPr>
                  <a:t>1. </a:t>
                </a:r>
                <a:r>
                  <a:rPr lang="en-US" altLang="ko-KR" dirty="0"/>
                  <a:t>AOA</a:t>
                </a:r>
                <a:r>
                  <a:rPr lang="ko-KR" altLang="en-US" dirty="0"/>
                  <a:t>에 따른 </a:t>
                </a:r>
                <a:r>
                  <a:rPr lang="ko-KR" altLang="en-US" dirty="0">
                    <a:solidFill>
                      <a:srgbClr val="FFFFFF"/>
                    </a:solidFill>
                  </a:rPr>
                  <a:t>해석 결과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비</m:t>
                    </m:r>
                  </m:oMath>
                </a14:m>
                <a:r>
                  <a:rPr lang="ko-KR" altLang="en-US" dirty="0">
                    <a:solidFill>
                      <a:srgbClr val="FFFFFF"/>
                    </a:solidFill>
                  </a:rPr>
                  <a:t>교 </a:t>
                </a:r>
                <a:r>
                  <a:rPr lang="en-US" altLang="ko-KR" dirty="0"/>
                  <a:t>[RAE 2822]</a:t>
                </a:r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5248E110-5E4E-ACFA-4015-7D158CBB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6" b="-16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964D5-46E6-620B-3C72-A264292A7860}"/>
              </a:ext>
            </a:extLst>
          </p:cNvPr>
          <p:cNvGrpSpPr/>
          <p:nvPr/>
        </p:nvGrpSpPr>
        <p:grpSpPr>
          <a:xfrm>
            <a:off x="9096866" y="666144"/>
            <a:ext cx="3025648" cy="2048737"/>
            <a:chOff x="9096866" y="666144"/>
            <a:chExt cx="3025648" cy="20487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3B769E-467A-F694-E0E4-5873578F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6866" y="666144"/>
              <a:ext cx="3025648" cy="1817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BAFE9-8EE2-E992-CA7A-59291FC156A5}"/>
                </a:ext>
              </a:extLst>
            </p:cNvPr>
            <p:cNvSpPr txBox="1"/>
            <p:nvPr/>
          </p:nvSpPr>
          <p:spPr>
            <a:xfrm>
              <a:off x="10627179" y="2484049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6 CP/(x/c) result</a:t>
              </a:r>
              <a:endParaRPr lang="ko-KR" altLang="en-US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4B3302-3F34-F145-BD22-61C21757699E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985ED-5814-604D-068A-820DA2777873}"/>
              </a:ext>
            </a:extLst>
          </p:cNvPr>
          <p:cNvSpPr txBox="1"/>
          <p:nvPr/>
        </p:nvSpPr>
        <p:spPr>
          <a:xfrm>
            <a:off x="256585" y="5519550"/>
            <a:ext cx="367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해석은 해석 격자 조건과 동일하며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7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코어 기준 해석 결과임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D702A7-BBE4-486A-5455-5511C31374F0}"/>
              </a:ext>
            </a:extLst>
          </p:cNvPr>
          <p:cNvGrpSpPr/>
          <p:nvPr/>
        </p:nvGrpSpPr>
        <p:grpSpPr>
          <a:xfrm>
            <a:off x="8980556" y="2788679"/>
            <a:ext cx="3211444" cy="1986255"/>
            <a:chOff x="8858037" y="2788679"/>
            <a:chExt cx="3211444" cy="19862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1DA930-9D0D-7070-69E7-ED6E5B3E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58037" y="2788679"/>
              <a:ext cx="3036278" cy="1824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75EBCB-CDD4-5E68-4811-67466BC94F9D}"/>
                </a:ext>
              </a:extLst>
            </p:cNvPr>
            <p:cNvSpPr txBox="1"/>
            <p:nvPr/>
          </p:nvSpPr>
          <p:spPr>
            <a:xfrm>
              <a:off x="10627179" y="4544102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7 CP/(x/c) result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D476A5-E4BB-1034-D93F-0447AE301492}"/>
              </a:ext>
            </a:extLst>
          </p:cNvPr>
          <p:cNvGrpSpPr/>
          <p:nvPr/>
        </p:nvGrpSpPr>
        <p:grpSpPr>
          <a:xfrm>
            <a:off x="8980555" y="4836041"/>
            <a:ext cx="3211445" cy="2000815"/>
            <a:chOff x="8858036" y="4822539"/>
            <a:chExt cx="3211445" cy="2000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6FECE3-EE55-58F3-81F6-48D8C297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858036" y="4822539"/>
              <a:ext cx="3036278" cy="18242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1F0FFC-9DB6-4A4C-053A-BD7622E24A87}"/>
                </a:ext>
              </a:extLst>
            </p:cNvPr>
            <p:cNvSpPr txBox="1"/>
            <p:nvPr/>
          </p:nvSpPr>
          <p:spPr>
            <a:xfrm>
              <a:off x="10627179" y="6592522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8 CP/(x/c) result</a:t>
              </a:r>
              <a:endParaRPr lang="ko-KR" altLang="en-US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25038A-DC1D-A558-EE31-38A0763C9CBE}"/>
              </a:ext>
            </a:extLst>
          </p:cNvPr>
          <p:cNvSpPr txBox="1"/>
          <p:nvPr/>
        </p:nvSpPr>
        <p:spPr>
          <a:xfrm>
            <a:off x="69486" y="1149879"/>
            <a:ext cx="857192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🔷 </a:t>
            </a:r>
            <a:r>
              <a:rPr lang="en-US" altLang="ko-KR" sz="900" b="1" dirty="0"/>
              <a:t>AOA = 0° (</a:t>
            </a:r>
            <a:r>
              <a:rPr lang="ko-KR" altLang="en-US" sz="900" b="1" dirty="0"/>
              <a:t>기준 상태</a:t>
            </a:r>
            <a:r>
              <a:rPr lang="en-US" altLang="ko-KR" sz="900" b="1" dirty="0"/>
              <a:t>)</a:t>
            </a:r>
          </a:p>
          <a:p>
            <a:r>
              <a:rPr lang="en-US" altLang="ko-KR" sz="900" dirty="0"/>
              <a:t>AOA 0°</a:t>
            </a:r>
            <a:r>
              <a:rPr lang="ko-KR" altLang="en-US" sz="900" dirty="0"/>
              <a:t>에서는 전 구간에서 압력 분포가 매우 안정적으로 형성되었으며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상</a:t>
            </a:r>
            <a:r>
              <a:rPr lang="en-US" altLang="ko-KR" sz="900" dirty="0"/>
              <a:t>·</a:t>
            </a:r>
            <a:r>
              <a:rPr lang="ko-KR" altLang="en-US" sz="900" dirty="0"/>
              <a:t>하 표면의 </a:t>
            </a:r>
            <a:r>
              <a:rPr lang="en-US" altLang="ko-KR" sz="900" dirty="0"/>
              <a:t>Cp </a:t>
            </a:r>
            <a:r>
              <a:rPr lang="ko-KR" altLang="en-US" sz="900" dirty="0"/>
              <a:t>곡선이 대칭적으로 나타났다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</a:t>
            </a:r>
            <a:r>
              <a:rPr lang="ko-KR" altLang="en-US" sz="900" dirty="0" err="1"/>
              <a:t>비양력</a:t>
            </a:r>
            <a:r>
              <a:rPr lang="ko-KR" altLang="en-US" sz="900" dirty="0"/>
              <a:t> 상태의 정상적인 </a:t>
            </a:r>
            <a:r>
              <a:rPr lang="ko-KR" altLang="en-US" sz="900" dirty="0" err="1"/>
              <a:t>비점성</a:t>
            </a:r>
            <a:r>
              <a:rPr lang="ko-KR" altLang="en-US" sz="900" dirty="0"/>
              <a:t> 유동 특성을 잘 재현한 결과로</a:t>
            </a:r>
            <a:r>
              <a:rPr lang="en-US" altLang="ko-KR" sz="900" dirty="0"/>
              <a:t>, NASA RAe2822 </a:t>
            </a:r>
            <a:r>
              <a:rPr lang="ko-KR" altLang="en-US" sz="900" dirty="0"/>
              <a:t>기준 데이터 및 </a:t>
            </a:r>
            <a:r>
              <a:rPr lang="en-US" altLang="ko-KR" sz="900" dirty="0"/>
              <a:t>SU2 </a:t>
            </a:r>
            <a:r>
              <a:rPr lang="ko-KR" altLang="en-US" sz="900" dirty="0"/>
              <a:t>공식 예제 결과와의 상관성이 매우 높게 확인되었다</a:t>
            </a:r>
            <a:r>
              <a:rPr lang="en-US" altLang="ko-KR" sz="900" dirty="0"/>
              <a:t>.</a:t>
            </a:r>
            <a:br>
              <a:rPr lang="ko-KR" altLang="en-US" sz="900" dirty="0"/>
            </a:br>
            <a:r>
              <a:rPr lang="ko-KR" altLang="en-US" sz="900" dirty="0"/>
              <a:t>초기 해석 설정</a:t>
            </a:r>
            <a:r>
              <a:rPr lang="en-US" altLang="ko-KR" sz="900" dirty="0"/>
              <a:t>(</a:t>
            </a:r>
            <a:r>
              <a:rPr lang="ko-KR" altLang="en-US" sz="900" dirty="0"/>
              <a:t>경계조건</a:t>
            </a:r>
            <a:r>
              <a:rPr lang="en-US" altLang="ko-KR" sz="900" dirty="0"/>
              <a:t>, </a:t>
            </a:r>
            <a:r>
              <a:rPr lang="ko-KR" altLang="en-US" sz="900" dirty="0"/>
              <a:t>난류모델</a:t>
            </a:r>
            <a:r>
              <a:rPr lang="en-US" altLang="ko-KR" sz="900" dirty="0"/>
              <a:t>, </a:t>
            </a:r>
            <a:r>
              <a:rPr lang="ko-KR" altLang="en-US" sz="900" dirty="0"/>
              <a:t>격자 품질 등</a:t>
            </a:r>
            <a:r>
              <a:rPr lang="en-US" altLang="ko-KR" sz="900" dirty="0"/>
              <a:t>)</a:t>
            </a:r>
            <a:r>
              <a:rPr lang="ko-KR" altLang="en-US" sz="900" dirty="0"/>
              <a:t>이 유효하게 작용하였음을 의미하며</a:t>
            </a:r>
            <a:r>
              <a:rPr lang="en-US" altLang="ko-KR" sz="900" dirty="0"/>
              <a:t>, </a:t>
            </a:r>
            <a:r>
              <a:rPr lang="ko-KR" altLang="en-US" sz="900" dirty="0"/>
              <a:t>이후 </a:t>
            </a:r>
            <a:r>
              <a:rPr lang="en-US" altLang="ko-KR" sz="900" dirty="0"/>
              <a:t>AOA </a:t>
            </a:r>
            <a:r>
              <a:rPr lang="ko-KR" altLang="en-US" sz="900" dirty="0"/>
              <a:t>변화에 따른 비교 기준</a:t>
            </a:r>
            <a:r>
              <a:rPr lang="en-US" altLang="ko-KR" sz="900" dirty="0"/>
              <a:t>(reference case)</a:t>
            </a:r>
            <a:r>
              <a:rPr lang="ko-KR" altLang="en-US" sz="900" dirty="0"/>
              <a:t>으로 활용 가능하다</a:t>
            </a:r>
            <a:endParaRPr lang="en-US" altLang="ko-KR" sz="900" dirty="0"/>
          </a:p>
          <a:p>
            <a:br>
              <a:rPr lang="en-US" altLang="ko-KR" sz="900" dirty="0"/>
            </a:br>
            <a:endParaRPr lang="en-US" altLang="ko-KR" sz="900" dirty="0"/>
          </a:p>
          <a:p>
            <a:r>
              <a:rPr lang="ko-KR" altLang="en-US" sz="900" b="1" dirty="0"/>
              <a:t>🔷 </a:t>
            </a:r>
            <a:r>
              <a:rPr lang="en-US" altLang="ko-KR" sz="900" b="1" dirty="0"/>
              <a:t>AOA = 10° (</a:t>
            </a:r>
            <a:r>
              <a:rPr lang="ko-KR" altLang="en-US" sz="900" b="1" dirty="0"/>
              <a:t>양력 상승 구간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AOA 10°</a:t>
            </a:r>
            <a:r>
              <a:rPr lang="ko-KR" altLang="en-US" sz="900" dirty="0"/>
              <a:t>에서는 상부 표면</a:t>
            </a:r>
            <a:r>
              <a:rPr lang="en-US" altLang="ko-KR" sz="900" dirty="0"/>
              <a:t>(</a:t>
            </a:r>
            <a:r>
              <a:rPr lang="ko-KR" altLang="en-US" sz="900" dirty="0" err="1"/>
              <a:t>흡입면</a:t>
            </a:r>
            <a:r>
              <a:rPr lang="en-US" altLang="ko-KR" sz="900" dirty="0"/>
              <a:t>)</a:t>
            </a:r>
            <a:r>
              <a:rPr lang="ko-KR" altLang="en-US" sz="900" dirty="0"/>
              <a:t>에서 강한 </a:t>
            </a:r>
            <a:r>
              <a:rPr lang="ko-KR" altLang="en-US" sz="900" dirty="0" err="1"/>
              <a:t>음압</a:t>
            </a:r>
            <a:r>
              <a:rPr lang="ko-KR" altLang="en-US" sz="900" dirty="0"/>
              <a:t> 피크</a:t>
            </a:r>
            <a:r>
              <a:rPr lang="en-US" altLang="ko-KR" sz="900" dirty="0"/>
              <a:t>(|</a:t>
            </a:r>
            <a:r>
              <a:rPr lang="en-US" altLang="ko-KR" sz="900" dirty="0" err="1"/>
              <a:t>Cp|min</a:t>
            </a:r>
            <a:r>
              <a:rPr lang="en-US" altLang="ko-KR" sz="900" dirty="0"/>
              <a:t>)</a:t>
            </a:r>
            <a:r>
              <a:rPr lang="ko-KR" altLang="en-US" sz="900" dirty="0"/>
              <a:t>가 발생하며</a:t>
            </a:r>
            <a:r>
              <a:rPr lang="en-US" altLang="ko-KR" sz="900" dirty="0"/>
              <a:t>, </a:t>
            </a:r>
            <a:r>
              <a:rPr lang="ko-KR" altLang="en-US" sz="900" dirty="0" err="1"/>
              <a:t>익형</a:t>
            </a:r>
            <a:r>
              <a:rPr lang="ko-KR" altLang="en-US" sz="900" dirty="0"/>
              <a:t> 전연</a:t>
            </a:r>
            <a:r>
              <a:rPr lang="en-US" altLang="ko-KR" sz="900" dirty="0"/>
              <a:t>(Leading Edge) </a:t>
            </a:r>
            <a:r>
              <a:rPr lang="ko-KR" altLang="en-US" sz="900" dirty="0"/>
              <a:t>부근에서 급격한 압력 </a:t>
            </a:r>
            <a:r>
              <a:rPr lang="ko-KR" altLang="en-US" sz="900" dirty="0" err="1"/>
              <a:t>구배가</a:t>
            </a:r>
            <a:r>
              <a:rPr lang="ko-KR" altLang="en-US" sz="900" dirty="0"/>
              <a:t> 형성되었다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양력 발생이 본격적으로 증가하는 구간으로</a:t>
            </a:r>
            <a:r>
              <a:rPr lang="en-US" altLang="ko-KR" sz="900" dirty="0"/>
              <a:t>, NASA </a:t>
            </a:r>
            <a:r>
              <a:rPr lang="ko-KR" altLang="en-US" sz="900" dirty="0"/>
              <a:t>및 </a:t>
            </a:r>
            <a:r>
              <a:rPr lang="en-US" altLang="ko-KR" sz="900" dirty="0"/>
              <a:t>SU2 </a:t>
            </a:r>
            <a:r>
              <a:rPr lang="ko-KR" altLang="en-US" sz="900" dirty="0"/>
              <a:t>기준 결과에서 나타나는 고전적인 </a:t>
            </a:r>
            <a:r>
              <a:rPr lang="en-US" altLang="ko-KR" sz="900" dirty="0"/>
              <a:t>Cp </a:t>
            </a:r>
            <a:r>
              <a:rPr lang="ko-KR" altLang="en-US" sz="900" dirty="0"/>
              <a:t>분포 형태와 일치한다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다만 본 해석에서는 후류</a:t>
            </a:r>
            <a:r>
              <a:rPr lang="en-US" altLang="ko-KR" sz="900" dirty="0"/>
              <a:t>(TE) </a:t>
            </a:r>
            <a:r>
              <a:rPr lang="ko-KR" altLang="en-US" sz="900" dirty="0"/>
              <a:t>부근에서 미세한 압력 진동이 관찰되었으며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이는 </a:t>
            </a:r>
            <a:r>
              <a:rPr lang="en-US" altLang="ko-KR" sz="900" dirty="0"/>
              <a:t>CFL </a:t>
            </a:r>
            <a:r>
              <a:rPr lang="ko-KR" altLang="en-US" sz="900" dirty="0"/>
              <a:t>수의 과대 설정 및 </a:t>
            </a:r>
            <a:r>
              <a:rPr lang="en-US" altLang="ko-KR" sz="900" dirty="0"/>
              <a:t>steady </a:t>
            </a:r>
            <a:r>
              <a:rPr lang="ko-KR" altLang="en-US" sz="900" dirty="0"/>
              <a:t>해석의 한계로 인한 수치적 발산 특성으로 판단된다</a:t>
            </a:r>
            <a:r>
              <a:rPr lang="en-US" altLang="ko-KR" sz="900" dirty="0"/>
              <a:t>. </a:t>
            </a:r>
            <a:r>
              <a:rPr lang="ko-KR" altLang="en-US" sz="900" dirty="0"/>
              <a:t>압력 회복 구간에서는 기준 결과와 거의 동일한 분포를 유지하여</a:t>
            </a:r>
            <a:r>
              <a:rPr lang="en-US" altLang="ko-KR" sz="900" dirty="0"/>
              <a:t>, </a:t>
            </a:r>
            <a:r>
              <a:rPr lang="ko-KR" altLang="en-US" sz="900" dirty="0"/>
              <a:t>전이 고정</a:t>
            </a:r>
            <a:r>
              <a:rPr lang="en-US" altLang="ko-KR" sz="900" dirty="0"/>
              <a:t>(trip)</a:t>
            </a:r>
            <a:r>
              <a:rPr lang="ko-KR" altLang="en-US" sz="900" dirty="0"/>
              <a:t>보다는 자연 전이에 의한 정상적인 경계층 거동으로 해석된다</a:t>
            </a:r>
            <a:endParaRPr lang="en-US" altLang="ko-KR" sz="900" dirty="0"/>
          </a:p>
          <a:p>
            <a:br>
              <a:rPr lang="en-US" altLang="ko-KR" sz="900" dirty="0"/>
            </a:br>
            <a:endParaRPr lang="en-US" altLang="ko-KR" sz="900" dirty="0"/>
          </a:p>
          <a:p>
            <a:r>
              <a:rPr lang="ko-KR" altLang="en-US" sz="900" dirty="0"/>
              <a:t>🔷 </a:t>
            </a:r>
            <a:r>
              <a:rPr lang="en-US" altLang="ko-KR" sz="900" b="1" dirty="0"/>
              <a:t>AOA = 15° (Stall </a:t>
            </a:r>
            <a:r>
              <a:rPr lang="ko-KR" altLang="en-US" sz="900" b="1" dirty="0"/>
              <a:t>임박 구간</a:t>
            </a:r>
            <a:r>
              <a:rPr lang="en-US" altLang="ko-KR" sz="900" b="1" dirty="0"/>
              <a:t>)</a:t>
            </a:r>
          </a:p>
          <a:p>
            <a:r>
              <a:rPr lang="en-US" altLang="ko-KR" sz="900" dirty="0"/>
              <a:t>AOA 15°</a:t>
            </a:r>
            <a:r>
              <a:rPr lang="ko-KR" altLang="en-US" sz="900" dirty="0"/>
              <a:t>에서는 상부 흡입면에서 압력 피크가 더욱 심화되며</a:t>
            </a:r>
            <a:r>
              <a:rPr lang="en-US" altLang="ko-KR" sz="900" dirty="0"/>
              <a:t>, </a:t>
            </a:r>
            <a:r>
              <a:rPr lang="ko-KR" altLang="en-US" sz="900" dirty="0"/>
              <a:t>압력 회복 구간이 후방으로 지연되는 형태를 보였다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경계층이 부분적으로 분리되거나 완전 박리</a:t>
            </a:r>
            <a:r>
              <a:rPr lang="en-US" altLang="ko-KR" sz="900" dirty="0"/>
              <a:t>(Stall)</a:t>
            </a:r>
            <a:r>
              <a:rPr lang="ko-KR" altLang="en-US" sz="900" dirty="0"/>
              <a:t>에 근접하고 있음을 시사한다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특히 </a:t>
            </a:r>
            <a:r>
              <a:rPr lang="en-US" altLang="ko-KR" sz="900" dirty="0"/>
              <a:t>Cp </a:t>
            </a:r>
            <a:r>
              <a:rPr lang="ko-KR" altLang="en-US" sz="900" dirty="0"/>
              <a:t>분포의 </a:t>
            </a:r>
            <a:r>
              <a:rPr lang="en-US" altLang="ko-KR" sz="900" dirty="0"/>
              <a:t>flatten </a:t>
            </a:r>
            <a:r>
              <a:rPr lang="ko-KR" altLang="en-US" sz="900" dirty="0"/>
              <a:t>구간이 발생하며</a:t>
            </a:r>
            <a:r>
              <a:rPr lang="en-US" altLang="ko-KR" sz="900" dirty="0"/>
              <a:t>, </a:t>
            </a:r>
            <a:r>
              <a:rPr lang="ko-KR" altLang="en-US" sz="900" dirty="0"/>
              <a:t>이는 </a:t>
            </a:r>
            <a:r>
              <a:rPr lang="en-US" altLang="ko-KR" sz="900" dirty="0"/>
              <a:t>steady-state </a:t>
            </a:r>
            <a:r>
              <a:rPr lang="ko-KR" altLang="en-US" sz="900" dirty="0"/>
              <a:t>해석에서 수렴이 어렵거나 </a:t>
            </a:r>
            <a:r>
              <a:rPr lang="ko-KR" altLang="en-US" sz="900" dirty="0" err="1"/>
              <a:t>잔차가</a:t>
            </a:r>
            <a:r>
              <a:rPr lang="ko-KR" altLang="en-US" sz="900" dirty="0"/>
              <a:t> 진동하는 전형적인 </a:t>
            </a:r>
            <a:r>
              <a:rPr lang="en-US" altLang="ko-KR" sz="900" dirty="0"/>
              <a:t>Stall onset </a:t>
            </a:r>
            <a:r>
              <a:rPr lang="ko-KR" altLang="en-US" sz="900" dirty="0"/>
              <a:t>거동이다</a:t>
            </a:r>
            <a:r>
              <a:rPr lang="en-US" altLang="ko-KR" sz="900" dirty="0"/>
              <a:t>. </a:t>
            </a:r>
            <a:r>
              <a:rPr lang="ko-KR" altLang="en-US" sz="900" dirty="0"/>
              <a:t>이러한 특성은 격자 세분도보다는 난류모델</a:t>
            </a:r>
            <a:r>
              <a:rPr lang="en-US" altLang="ko-KR" sz="900" dirty="0"/>
              <a:t>(SA)</a:t>
            </a:r>
            <a:r>
              <a:rPr lang="ko-KR" altLang="en-US" sz="900" dirty="0"/>
              <a:t>의 한계와 수치적 전이 모사 부족이 주요 원인으로 분석된다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따라서 이 구간에서는 </a:t>
            </a:r>
            <a:r>
              <a:rPr lang="en-US" altLang="ko-KR" sz="900" dirty="0"/>
              <a:t>DUAL_TIME_STEPPING </a:t>
            </a:r>
            <a:r>
              <a:rPr lang="ko-KR" altLang="en-US" sz="900" dirty="0"/>
              <a:t>기반의 비정상</a:t>
            </a:r>
            <a:r>
              <a:rPr lang="en-US" altLang="ko-KR" sz="900" dirty="0"/>
              <a:t>(unsteady) </a:t>
            </a:r>
            <a:r>
              <a:rPr lang="ko-KR" altLang="en-US" sz="900" dirty="0"/>
              <a:t>해석을 수행하여 와류 발생</a:t>
            </a:r>
            <a:r>
              <a:rPr lang="en-US" altLang="ko-KR" sz="900" dirty="0"/>
              <a:t>(vortex shedding) </a:t>
            </a:r>
            <a:r>
              <a:rPr lang="ko-KR" altLang="en-US" sz="900" dirty="0"/>
              <a:t>및 박리 주기를 해석하는 것이 필요하다</a:t>
            </a:r>
          </a:p>
          <a:p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56533-17D5-20A2-E449-C0418F7BF577}"/>
              </a:ext>
            </a:extLst>
          </p:cNvPr>
          <p:cNvSpPr txBox="1"/>
          <p:nvPr/>
        </p:nvSpPr>
        <p:spPr>
          <a:xfrm>
            <a:off x="175166" y="4002213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요약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4938E-ABD7-9054-DCBE-B22A9D46D589}"/>
              </a:ext>
            </a:extLst>
          </p:cNvPr>
          <p:cNvSpPr txBox="1"/>
          <p:nvPr/>
        </p:nvSpPr>
        <p:spPr>
          <a:xfrm>
            <a:off x="256585" y="6429501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CD8572-2A1D-5F42-5AEF-92C89777D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9137"/>
              </p:ext>
            </p:extLst>
          </p:nvPr>
        </p:nvGraphicFramePr>
        <p:xfrm>
          <a:off x="89646" y="4188408"/>
          <a:ext cx="8721337" cy="1360603"/>
        </p:xfrm>
        <a:graphic>
          <a:graphicData uri="http://schemas.openxmlformats.org/drawingml/2006/table">
            <a:tbl>
              <a:tblPr/>
              <a:tblGrid>
                <a:gridCol w="758766">
                  <a:extLst>
                    <a:ext uri="{9D8B030D-6E8A-4147-A177-3AD203B41FA5}">
                      <a16:colId xmlns:a16="http://schemas.microsoft.com/office/drawing/2014/main" val="3905598498"/>
                    </a:ext>
                  </a:extLst>
                </a:gridCol>
                <a:gridCol w="2647866">
                  <a:extLst>
                    <a:ext uri="{9D8B030D-6E8A-4147-A177-3AD203B41FA5}">
                      <a16:colId xmlns:a16="http://schemas.microsoft.com/office/drawing/2014/main" val="3637370531"/>
                    </a:ext>
                  </a:extLst>
                </a:gridCol>
                <a:gridCol w="1952124">
                  <a:extLst>
                    <a:ext uri="{9D8B030D-6E8A-4147-A177-3AD203B41FA5}">
                      <a16:colId xmlns:a16="http://schemas.microsoft.com/office/drawing/2014/main" val="4064084705"/>
                    </a:ext>
                  </a:extLst>
                </a:gridCol>
                <a:gridCol w="1952124">
                  <a:extLst>
                    <a:ext uri="{9D8B030D-6E8A-4147-A177-3AD203B41FA5}">
                      <a16:colId xmlns:a16="http://schemas.microsoft.com/office/drawing/2014/main" val="3293933632"/>
                    </a:ext>
                  </a:extLst>
                </a:gridCol>
                <a:gridCol w="1410457">
                  <a:extLst>
                    <a:ext uri="{9D8B030D-6E8A-4147-A177-3AD203B41FA5}">
                      <a16:colId xmlns:a16="http://schemas.microsoft.com/office/drawing/2014/main" val="1965849313"/>
                    </a:ext>
                  </a:extLst>
                </a:gridCol>
              </a:tblGrid>
              <a:tr h="2258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AOA (°)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주요 유동 특성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기준 데이터와의 비교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물리적 해석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수렴 여부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98876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0°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 구간 유동 부착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대칭적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분포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NASA/SU2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기준과 거의 동일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유동 → 모델 및 격자 신뢰 확보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✅ 수렴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58596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10°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부근 흡입 피크 심화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후류부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진동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 대비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0.01 ~ 0.05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경계층 가속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자연 전이 영향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steady 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한계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❌ 수렴하지 않음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9154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15°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피크 심화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 회복 지연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(flatten zone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발생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 대비 차이 확대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Cp flatten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Stall onset / CL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과대 예측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steady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불안정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❌ 수렴하지 않음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108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AE7E2-DBC4-2FAE-6C27-10DF2694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27CB910-9F71-ABE9-BDBF-AA7B6C6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해석</a:t>
            </a:r>
            <a:r>
              <a:rPr lang="en-US" altLang="ko-KR" dirty="0"/>
              <a:t> </a:t>
            </a:r>
            <a:r>
              <a:rPr lang="ko-KR" altLang="en-US" dirty="0"/>
              <a:t>격자 조건 </a:t>
            </a:r>
            <a:r>
              <a:rPr lang="en-US" altLang="ko-KR" dirty="0"/>
              <a:t>[NACA 4412]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BD447-D3A6-D6F3-1BFE-8382F67986B2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격자 조건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1EC80-D9D6-5482-3259-4C0171E89FC8}"/>
                  </a:ext>
                </a:extLst>
              </p:cNvPr>
              <p:cNvSpPr txBox="1"/>
              <p:nvPr/>
            </p:nvSpPr>
            <p:spPr>
              <a:xfrm>
                <a:off x="256585" y="1247609"/>
                <a:ext cx="6803265" cy="3954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본 해석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예제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에서는 다음과 같은 해석 격자 조건을 적용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Mesh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NDIME = 2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NELEM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12001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Incompressible Flow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SOLVER = RANS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MACH_NUMBER= 0.3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AOA: 3.06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REYNOLDS_NUMBER= 11.72E6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REYNOLDS_LENGTH= 1.00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GAMMA_VALUE= 1.4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Boundary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MARKER_HEATFLUX= ( airfoil, 0.0 )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MARKER_FAR= ( </a:t>
                </a: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farfield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MARKER_PLOTTING=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MARKER_MONITORING=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Iter 190,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:0.316717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:0.054330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e-06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이하에서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9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수렴됨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[22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코어 기준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1EC80-D9D6-5482-3259-4C0171E8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5" y="1247609"/>
                <a:ext cx="6803265" cy="3954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00793C59-7593-BD83-F367-7C240C32E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2" b="22782"/>
          <a:stretch/>
        </p:blipFill>
        <p:spPr>
          <a:xfrm>
            <a:off x="8904587" y="4234098"/>
            <a:ext cx="3120119" cy="7095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6D3940-D7BB-B6D6-5AF7-740A0445AB3A}"/>
              </a:ext>
            </a:extLst>
          </p:cNvPr>
          <p:cNvGrpSpPr/>
          <p:nvPr/>
        </p:nvGrpSpPr>
        <p:grpSpPr>
          <a:xfrm>
            <a:off x="8680509" y="1556146"/>
            <a:ext cx="3361609" cy="1961639"/>
            <a:chOff x="8680509" y="1556146"/>
            <a:chExt cx="3361609" cy="196163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E0F00D0-4551-3F0D-8BA0-958ABDA43E72}"/>
                </a:ext>
              </a:extLst>
            </p:cNvPr>
            <p:cNvGrpSpPr/>
            <p:nvPr/>
          </p:nvGrpSpPr>
          <p:grpSpPr>
            <a:xfrm>
              <a:off x="8680509" y="1556146"/>
              <a:ext cx="3254907" cy="1961639"/>
              <a:chOff x="8680509" y="1556146"/>
              <a:chExt cx="3254907" cy="196163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F00A87D-03EB-12C6-05E9-1EC58E7A3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80509" y="1556146"/>
                <a:ext cx="2221165" cy="124551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0BBA-9BC0-0626-E02A-1FB552589EAE}"/>
                  </a:ext>
                </a:extLst>
              </p:cNvPr>
              <p:cNvSpPr txBox="1"/>
              <p:nvPr/>
            </p:nvSpPr>
            <p:spPr>
              <a:xfrm>
                <a:off x="10152668" y="3286953"/>
                <a:ext cx="17827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11 </a:t>
                </a:r>
                <a:r>
                  <a:rPr lang="ko-KR" altLang="en-US" sz="900" dirty="0"/>
                  <a:t>해석 결과 </a:t>
                </a:r>
                <a:r>
                  <a:rPr lang="en-US" altLang="ko-KR" sz="900" dirty="0"/>
                  <a:t>[wireframe]</a:t>
                </a:r>
                <a:endParaRPr lang="ko-KR" altLang="en-US" sz="900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E57A651-64D4-A08F-5200-54E7D781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27821" y="2587389"/>
              <a:ext cx="314297" cy="689577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9B8A46-782B-74AE-FBF3-19805ED74009}"/>
              </a:ext>
            </a:extLst>
          </p:cNvPr>
          <p:cNvSpPr/>
          <p:nvPr/>
        </p:nvSpPr>
        <p:spPr>
          <a:xfrm>
            <a:off x="9241435" y="2113227"/>
            <a:ext cx="304800" cy="131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AAA0B-F347-F2A2-D2BC-B9B862A17399}"/>
              </a:ext>
            </a:extLst>
          </p:cNvPr>
          <p:cNvSpPr txBox="1"/>
          <p:nvPr/>
        </p:nvSpPr>
        <p:spPr>
          <a:xfrm>
            <a:off x="10039547" y="5077550"/>
            <a:ext cx="2022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Fig. 12 </a:t>
            </a:r>
            <a:r>
              <a:rPr lang="ko-KR" altLang="en-US" sz="900" dirty="0"/>
              <a:t>해석 결과 확대 </a:t>
            </a:r>
            <a:r>
              <a:rPr lang="en-US" altLang="ko-KR" sz="900" dirty="0"/>
              <a:t>[wireframe] 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26467-2563-914D-DD98-E4565061039C}"/>
              </a:ext>
            </a:extLst>
          </p:cNvPr>
          <p:cNvSpPr txBox="1"/>
          <p:nvPr/>
        </p:nvSpPr>
        <p:spPr>
          <a:xfrm>
            <a:off x="256585" y="5404338"/>
            <a:ext cx="5901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300" dirty="0"/>
              <a:t>NACA 4412 </a:t>
            </a:r>
            <a:r>
              <a:rPr lang="ko-KR" altLang="en-US" sz="1300" dirty="0"/>
              <a:t>선정 이유</a:t>
            </a:r>
            <a:endParaRPr lang="en-US" altLang="ko-KR" sz="1300" dirty="0"/>
          </a:p>
          <a:p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2025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여름 계절학기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S-PBL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과정에서 무인 응급용품 배달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드론을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개발하며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NACA-4412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드론블레이드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익형에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가장 흔하게 사용되며 양력이 높다는 결론을 내림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이론 및 논문으로 보던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익형을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실제로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CFD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돌려본다는데 의의를 두고 있음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72C1-9B60-691D-8919-D73A90AB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4D0D63-3338-CC93-6458-501E570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>
                <a:solidFill>
                  <a:srgbClr val="FFFFFF"/>
                </a:solidFill>
              </a:rPr>
              <a:t>해석 결과 </a:t>
            </a:r>
            <a:r>
              <a:rPr lang="en-US" altLang="ko-KR" dirty="0">
                <a:solidFill>
                  <a:srgbClr val="FFFFFF"/>
                </a:solidFill>
              </a:rPr>
              <a:t>[NACA 4412]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0D39-E305-DAD1-9030-8B30DC32D365}"/>
              </a:ext>
            </a:extLst>
          </p:cNvPr>
          <p:cNvSpPr txBox="1"/>
          <p:nvPr/>
        </p:nvSpPr>
        <p:spPr>
          <a:xfrm>
            <a:off x="366564" y="1100614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분포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P/(x/c)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5DA679-9AA4-4167-291C-C96E74180213}"/>
              </a:ext>
            </a:extLst>
          </p:cNvPr>
          <p:cNvGrpSpPr/>
          <p:nvPr/>
        </p:nvGrpSpPr>
        <p:grpSpPr>
          <a:xfrm>
            <a:off x="7722389" y="3985699"/>
            <a:ext cx="4203808" cy="2630625"/>
            <a:chOff x="8676005" y="1558734"/>
            <a:chExt cx="3068238" cy="192001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92458E1-8DEF-5E56-A010-A69342A4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676005" y="1558734"/>
              <a:ext cx="2786251" cy="16740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2EE50-F71B-80D3-DA2D-38D23909F1C9}"/>
                </a:ext>
              </a:extLst>
            </p:cNvPr>
            <p:cNvSpPr txBox="1"/>
            <p:nvPr/>
          </p:nvSpPr>
          <p:spPr>
            <a:xfrm>
              <a:off x="10322353" y="3286953"/>
              <a:ext cx="1421890" cy="191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14 </a:t>
              </a:r>
              <a:r>
                <a:rPr lang="ko-KR" altLang="en-US" sz="900" dirty="0"/>
                <a:t>해석 결과 그래프</a:t>
              </a:r>
              <a:endParaRPr lang="en-US" altLang="ko-KR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9E030B-CBFB-5E90-3A6E-53771533EFD0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0EEE-A2EA-E581-B5B0-EC1A18C16110}"/>
              </a:ext>
            </a:extLst>
          </p:cNvPr>
          <p:cNvSpPr txBox="1"/>
          <p:nvPr/>
        </p:nvSpPr>
        <p:spPr>
          <a:xfrm>
            <a:off x="128405" y="3763588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172DB-998C-5038-6B91-1A1378CE7AB1}"/>
              </a:ext>
            </a:extLst>
          </p:cNvPr>
          <p:cNvSpPr txBox="1"/>
          <p:nvPr/>
        </p:nvSpPr>
        <p:spPr>
          <a:xfrm>
            <a:off x="4891430" y="1012587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그래프 해석 요약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955E3-06A1-553B-5F1A-EC315474E6B9}"/>
              </a:ext>
            </a:extLst>
          </p:cNvPr>
          <p:cNvSpPr txBox="1"/>
          <p:nvPr/>
        </p:nvSpPr>
        <p:spPr>
          <a:xfrm>
            <a:off x="143254" y="6325106"/>
            <a:ext cx="48529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Ref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Fig.13:Aerodynamic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Characteristicsof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 NACA 4412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Airfoilof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 NACA 4412 Airfoil,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Davud Heffley, 2007, https://www.baylor.edu/content/services/document.php/41147.pdf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1C7DD1-AE53-E8CB-2918-7BE436B5E2CB}"/>
              </a:ext>
            </a:extLst>
          </p:cNvPr>
          <p:cNvGrpSpPr/>
          <p:nvPr/>
        </p:nvGrpSpPr>
        <p:grpSpPr>
          <a:xfrm>
            <a:off x="3528896" y="3933809"/>
            <a:ext cx="3723394" cy="2539007"/>
            <a:chOff x="4996206" y="4432852"/>
            <a:chExt cx="3270650" cy="223027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52271E-99FB-A1D2-53F2-57520C5119D1}"/>
                </a:ext>
              </a:extLst>
            </p:cNvPr>
            <p:cNvGrpSpPr/>
            <p:nvPr/>
          </p:nvGrpSpPr>
          <p:grpSpPr>
            <a:xfrm>
              <a:off x="4996206" y="4808961"/>
              <a:ext cx="3270650" cy="1854169"/>
              <a:chOff x="4996206" y="4808961"/>
              <a:chExt cx="3270650" cy="185416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67DB50F-A08A-7638-BCA3-287E1CF7B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96206" y="4808961"/>
                <a:ext cx="3270650" cy="162333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27E3B-0B95-2C5D-AA25-B4FFDA3525DE}"/>
                  </a:ext>
                </a:extLst>
              </p:cNvPr>
              <p:cNvSpPr txBox="1"/>
              <p:nvPr/>
            </p:nvSpPr>
            <p:spPr>
              <a:xfrm>
                <a:off x="6555600" y="6432298"/>
                <a:ext cx="17112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13 Cp vs. x/c [beylor.edu]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FD8FD1-8E3C-60D8-16C1-C8184BE5F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3487" y="4432852"/>
              <a:ext cx="600159" cy="29055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0D48EAB-D129-FC7D-1AE1-EC7E7E222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260686"/>
                  </p:ext>
                </p:extLst>
              </p:nvPr>
            </p:nvGraphicFramePr>
            <p:xfrm>
              <a:off x="128405" y="1331569"/>
              <a:ext cx="5222590" cy="2316480"/>
            </p:xfrm>
            <a:graphic>
              <a:graphicData uri="http://schemas.openxmlformats.org/drawingml/2006/table">
                <a:tbl>
                  <a:tblPr/>
                  <a:tblGrid>
                    <a:gridCol w="1889506">
                      <a:extLst>
                        <a:ext uri="{9D8B030D-6E8A-4147-A177-3AD203B41FA5}">
                          <a16:colId xmlns:a16="http://schemas.microsoft.com/office/drawing/2014/main" val="148080658"/>
                        </a:ext>
                      </a:extLst>
                    </a:gridCol>
                    <a:gridCol w="3333084">
                      <a:extLst>
                        <a:ext uri="{9D8B030D-6E8A-4147-A177-3AD203B41FA5}">
                          <a16:colId xmlns:a16="http://schemas.microsoft.com/office/drawing/2014/main" val="19338070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항목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값</a:t>
                          </a:r>
                          <a:r>
                            <a:rPr lang="en-US" altLang="ko-KR" sz="1100" b="1" dirty="0"/>
                            <a:t>(</a:t>
                          </a:r>
                          <a:r>
                            <a:rPr lang="ko-KR" altLang="en-US" sz="1100" b="1" dirty="0"/>
                            <a:t>또는 관찰</a:t>
                          </a:r>
                          <a:r>
                            <a:rPr lang="en-US" altLang="ko-KR" sz="1100" b="1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20234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데이터 개수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/>
                            <a:t>157 pts (</a:t>
                          </a:r>
                          <a:r>
                            <a:rPr lang="ko-KR" altLang="en-US" sz="900" b="0"/>
                            <a:t>상면 </a:t>
                          </a:r>
                          <a:r>
                            <a:rPr lang="en-US" altLang="ko-KR" sz="900" b="0"/>
                            <a:t>83, </a:t>
                          </a:r>
                          <a:r>
                            <a:rPr lang="ko-KR" altLang="en-US" sz="900" b="0"/>
                            <a:t>하면 </a:t>
                          </a:r>
                          <a:r>
                            <a:rPr lang="en-US" altLang="ko-KR" sz="900" b="0"/>
                            <a:t>73)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73868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</a:t>
                          </a:r>
                          <a:r>
                            <a:rPr lang="ko-KR" altLang="en-US" sz="900" b="0" dirty="0"/>
                            <a:t>최소</a:t>
                          </a:r>
                          <a:r>
                            <a:rPr lang="en-US" altLang="ko-KR" sz="900" b="0" dirty="0"/>
                            <a:t>(</a:t>
                          </a:r>
                          <a:r>
                            <a:rPr lang="ko-KR" altLang="en-US" sz="900" b="0" dirty="0"/>
                            <a:t>상면 </a:t>
                          </a:r>
                          <a:r>
                            <a:rPr lang="ko-KR" altLang="en-US" sz="900" b="0" dirty="0" err="1"/>
                            <a:t>흡입피크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-1.092 @ x/c ≈ 0.0104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67883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</a:t>
                          </a:r>
                          <a:r>
                            <a:rPr lang="ko-KR" altLang="en-US" sz="900" b="0" dirty="0"/>
                            <a:t>최대</a:t>
                          </a:r>
                          <a:r>
                            <a:rPr lang="en-US" altLang="ko-KR" sz="900" b="0" dirty="0"/>
                            <a:t>(</a:t>
                          </a:r>
                          <a:r>
                            <a:rPr lang="ko-KR" altLang="en-US" sz="900" b="0" dirty="0"/>
                            <a:t>하면 정체 근처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+1.457 @ x/c ≈ 0.00129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92824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선단 평균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(</a:t>
                          </a:r>
                          <a:r>
                            <a:rPr lang="ko-KR" altLang="en-US" sz="900" b="0" dirty="0"/>
                            <a:t>가장 가까운 </a:t>
                          </a:r>
                          <a:r>
                            <a:rPr lang="en-US" altLang="ko-KR" sz="900" b="0" dirty="0"/>
                            <a:t>5</a:t>
                          </a:r>
                          <a:r>
                            <a:rPr lang="ko-KR" altLang="en-US" sz="900" b="0" dirty="0"/>
                            <a:t>점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+0.628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8497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 err="1"/>
                            <a:t>후연</a:t>
                          </a:r>
                          <a:r>
                            <a:rPr lang="ko-KR" altLang="en-US" sz="900" b="0" dirty="0"/>
                            <a:t> 평균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(</a:t>
                          </a:r>
                          <a:r>
                            <a:rPr lang="ko-KR" altLang="en-US" sz="900" b="0" dirty="0"/>
                            <a:t>가장 가까운 </a:t>
                          </a:r>
                          <a:r>
                            <a:rPr lang="en-US" altLang="ko-KR" sz="900" b="0" dirty="0"/>
                            <a:t>5</a:t>
                          </a:r>
                          <a:r>
                            <a:rPr lang="ko-KR" altLang="en-US" sz="900" b="0" dirty="0"/>
                            <a:t>점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+0.036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7523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상면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da-DK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da-DK" sz="900" b="0" dirty="0"/>
                            <a:t>) = -0.505, (\sigma)=0.373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6949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하면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da-DK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da-DK" sz="900" b="0" dirty="0"/>
                            <a:t>) = +0.322, (\sigma)=0.481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8182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전체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중앙값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 b="0" dirty="0"/>
                            <a:t>) = -0.117, </a:t>
                          </a:r>
                          <a:r>
                            <a:rPr lang="ko-KR" altLang="en-US" sz="900" b="0" dirty="0"/>
                            <a:t>중앙값 </a:t>
                          </a:r>
                          <a:r>
                            <a:rPr lang="en-US" altLang="ko-KR" sz="900" b="0" dirty="0"/>
                            <a:t>-0.138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31072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적분 추정 양력계수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≈ </a:t>
                          </a:r>
                          <a:r>
                            <a:rPr lang="en-US" altLang="ko-KR" sz="900" b="0" dirty="0"/>
                            <a:t>0.35</a:t>
                          </a:r>
                          <a:r>
                            <a:rPr lang="ko-KR" altLang="en-US" sz="900" b="0" dirty="0"/>
                            <a:t> </a:t>
                          </a:r>
                          <a:r>
                            <a:rPr lang="en-US" altLang="ko-KR" sz="900" b="0" dirty="0"/>
                            <a:t>(40</a:t>
                          </a:r>
                          <a:r>
                            <a:rPr lang="ko-KR" altLang="en-US" sz="900" b="0" dirty="0"/>
                            <a:t>분할 이산적분</a:t>
                          </a:r>
                          <a:r>
                            <a:rPr lang="en-US" altLang="ko-KR" sz="900" b="0" dirty="0"/>
                            <a:t>, </a:t>
                          </a:r>
                          <a:r>
                            <a:rPr lang="ko-KR" altLang="en-US" sz="900" b="0" dirty="0"/>
                            <a:t>유효 </a:t>
                          </a:r>
                          <a:r>
                            <a:rPr lang="en-US" altLang="ko-KR" sz="900" b="0" dirty="0"/>
                            <a:t>bin=35)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9946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0D48EAB-D129-FC7D-1AE1-EC7E7E222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260686"/>
                  </p:ext>
                </p:extLst>
              </p:nvPr>
            </p:nvGraphicFramePr>
            <p:xfrm>
              <a:off x="128405" y="1331569"/>
              <a:ext cx="5222590" cy="2316480"/>
            </p:xfrm>
            <a:graphic>
              <a:graphicData uri="http://schemas.openxmlformats.org/drawingml/2006/table">
                <a:tbl>
                  <a:tblPr/>
                  <a:tblGrid>
                    <a:gridCol w="1889506">
                      <a:extLst>
                        <a:ext uri="{9D8B030D-6E8A-4147-A177-3AD203B41FA5}">
                          <a16:colId xmlns:a16="http://schemas.microsoft.com/office/drawing/2014/main" val="148080658"/>
                        </a:ext>
                      </a:extLst>
                    </a:gridCol>
                    <a:gridCol w="3333084">
                      <a:extLst>
                        <a:ext uri="{9D8B030D-6E8A-4147-A177-3AD203B41FA5}">
                          <a16:colId xmlns:a16="http://schemas.microsoft.com/office/drawing/2014/main" val="1933807093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항목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값</a:t>
                          </a:r>
                          <a:r>
                            <a:rPr lang="en-US" altLang="ko-KR" sz="1100" b="1" dirty="0"/>
                            <a:t>(</a:t>
                          </a:r>
                          <a:r>
                            <a:rPr lang="ko-KR" altLang="en-US" sz="1100" b="1" dirty="0"/>
                            <a:t>또는 관찰</a:t>
                          </a:r>
                          <a:r>
                            <a:rPr lang="en-US" altLang="ko-KR" sz="1100" b="1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20234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데이터 개수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/>
                            <a:t>157 pts (</a:t>
                          </a:r>
                          <a:r>
                            <a:rPr lang="ko-KR" altLang="en-US" sz="900" b="0"/>
                            <a:t>상면 </a:t>
                          </a:r>
                          <a:r>
                            <a:rPr lang="en-US" altLang="ko-KR" sz="900" b="0"/>
                            <a:t>83, </a:t>
                          </a:r>
                          <a:r>
                            <a:rPr lang="ko-KR" altLang="en-US" sz="900" b="0"/>
                            <a:t>하면 </a:t>
                          </a:r>
                          <a:r>
                            <a:rPr lang="en-US" altLang="ko-KR" sz="900" b="0"/>
                            <a:t>73)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738687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210526" r="-176452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-1.092 @ x/c ≈ 0.0104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6788326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318919" r="-176452" b="-6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+1.457 @ x/c ≈ 0.00129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928242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407895" r="-176452" b="-5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+0.628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84974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507895" r="-176452" b="-4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+0.036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75233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상면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624324" b="-3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694906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하면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705263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18201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전체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중앙값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827027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10723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902632" r="-176452" b="-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≈ </a:t>
                          </a:r>
                          <a:r>
                            <a:rPr lang="en-US" altLang="ko-KR" sz="900" b="0" dirty="0"/>
                            <a:t>0.35</a:t>
                          </a:r>
                          <a:r>
                            <a:rPr lang="ko-KR" altLang="en-US" sz="900" b="0" dirty="0"/>
                            <a:t> </a:t>
                          </a:r>
                          <a:r>
                            <a:rPr lang="en-US" altLang="ko-KR" sz="900" b="0" dirty="0"/>
                            <a:t>(40</a:t>
                          </a:r>
                          <a:r>
                            <a:rPr lang="ko-KR" altLang="en-US" sz="900" b="0" dirty="0"/>
                            <a:t>분할 이산적분</a:t>
                          </a:r>
                          <a:r>
                            <a:rPr lang="en-US" altLang="ko-KR" sz="900" b="0" dirty="0"/>
                            <a:t>, </a:t>
                          </a:r>
                          <a:r>
                            <a:rPr lang="ko-KR" altLang="en-US" sz="900" b="0" dirty="0"/>
                            <a:t>유효 </a:t>
                          </a:r>
                          <a:r>
                            <a:rPr lang="en-US" altLang="ko-KR" sz="900" b="0" dirty="0"/>
                            <a:t>bin=35)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99464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C5D3A6-DC36-8B2A-00A2-5FC367B79D94}"/>
              </a:ext>
            </a:extLst>
          </p:cNvPr>
          <p:cNvGrpSpPr/>
          <p:nvPr/>
        </p:nvGrpSpPr>
        <p:grpSpPr>
          <a:xfrm>
            <a:off x="5125565" y="1274197"/>
            <a:ext cx="4750296" cy="2145076"/>
            <a:chOff x="4996205" y="1231419"/>
            <a:chExt cx="5477639" cy="24735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F037EC9-7359-69A8-4F5C-19287D33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6205" y="1361462"/>
              <a:ext cx="5477639" cy="234347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09EE516-D6F0-1979-892B-69FB80EF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4686" y="1231419"/>
              <a:ext cx="419158" cy="342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7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5C87-CD68-6D8B-4324-DB37073F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B848404D-2B09-9D85-CAD5-62EEA8BF4C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rgbClr val="FFFFFF"/>
                    </a:solidFill>
                  </a:rPr>
                  <a:t>2. </a:t>
                </a:r>
                <a:r>
                  <a:rPr lang="en-US" altLang="ko-KR" dirty="0"/>
                  <a:t>AOA</a:t>
                </a:r>
                <a:r>
                  <a:rPr lang="ko-KR" altLang="en-US" dirty="0"/>
                  <a:t>에 따른 </a:t>
                </a:r>
                <a:r>
                  <a:rPr lang="ko-KR" altLang="en-US" dirty="0">
                    <a:solidFill>
                      <a:srgbClr val="FFFFFF"/>
                    </a:solidFill>
                  </a:rPr>
                  <a:t>해석 결과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비</m:t>
                    </m:r>
                  </m:oMath>
                </a14:m>
                <a:r>
                  <a:rPr lang="ko-KR" altLang="en-US" dirty="0">
                    <a:solidFill>
                      <a:srgbClr val="FFFFFF"/>
                    </a:solidFill>
                  </a:rPr>
                  <a:t>교 </a:t>
                </a:r>
                <a:r>
                  <a:rPr lang="en-US" altLang="ko-KR" dirty="0"/>
                  <a:t>[NACA 4412]</a:t>
                </a:r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B848404D-2B09-9D85-CAD5-62EEA8BF4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6" b="-16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7223F7-99D3-D9D2-DF51-8B6ECA560CBF}"/>
              </a:ext>
            </a:extLst>
          </p:cNvPr>
          <p:cNvGrpSpPr/>
          <p:nvPr/>
        </p:nvGrpSpPr>
        <p:grpSpPr>
          <a:xfrm>
            <a:off x="8784243" y="666144"/>
            <a:ext cx="3326696" cy="2122535"/>
            <a:chOff x="8784243" y="666144"/>
            <a:chExt cx="3326696" cy="21225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3EF21C-ECF8-E8A0-9848-2A2F092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784243" y="666144"/>
              <a:ext cx="3183865" cy="19129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CB47A-90D2-B9F2-3CC1-E7E2B3F3EA99}"/>
                </a:ext>
              </a:extLst>
            </p:cNvPr>
            <p:cNvSpPr txBox="1"/>
            <p:nvPr/>
          </p:nvSpPr>
          <p:spPr>
            <a:xfrm>
              <a:off x="10668637" y="2557847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15 CP/(x/c) result</a:t>
              </a:r>
              <a:endParaRPr lang="ko-KR" altLang="en-US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F70D53-02BE-2024-D687-CE2DDFE54DD7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C7307-A6D9-220F-37E8-06BB62ADF80E}"/>
              </a:ext>
            </a:extLst>
          </p:cNvPr>
          <p:cNvSpPr txBox="1"/>
          <p:nvPr/>
        </p:nvSpPr>
        <p:spPr>
          <a:xfrm>
            <a:off x="515648" y="4866073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C73699-FBE4-14CC-CE18-16A3F9F6F772}"/>
              </a:ext>
            </a:extLst>
          </p:cNvPr>
          <p:cNvGrpSpPr/>
          <p:nvPr/>
        </p:nvGrpSpPr>
        <p:grpSpPr>
          <a:xfrm>
            <a:off x="8858037" y="2788679"/>
            <a:ext cx="3211444" cy="2007119"/>
            <a:chOff x="8858037" y="2788679"/>
            <a:chExt cx="3211444" cy="200711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5588D6-F537-FEC1-6A79-00157490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58037" y="2788679"/>
              <a:ext cx="3036278" cy="1824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038D19-A76F-78D8-7444-6877931503D0}"/>
                </a:ext>
              </a:extLst>
            </p:cNvPr>
            <p:cNvSpPr txBox="1"/>
            <p:nvPr/>
          </p:nvSpPr>
          <p:spPr>
            <a:xfrm>
              <a:off x="10627179" y="4564966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16 CP/(x/c) result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BCE016-142C-9B1A-40A3-B5D71D6404D5}"/>
              </a:ext>
            </a:extLst>
          </p:cNvPr>
          <p:cNvGrpSpPr/>
          <p:nvPr/>
        </p:nvGrpSpPr>
        <p:grpSpPr>
          <a:xfrm>
            <a:off x="8858036" y="4822539"/>
            <a:ext cx="3211445" cy="2033860"/>
            <a:chOff x="8858036" y="4822539"/>
            <a:chExt cx="3211445" cy="20338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BD37A3-89EC-977C-AD52-2D21BC3A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858036" y="4822539"/>
              <a:ext cx="3036278" cy="18242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F382B5-F765-1D4B-2C58-5D1D133E08F3}"/>
                </a:ext>
              </a:extLst>
            </p:cNvPr>
            <p:cNvSpPr txBox="1"/>
            <p:nvPr/>
          </p:nvSpPr>
          <p:spPr>
            <a:xfrm>
              <a:off x="10627179" y="6625567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17 CP/(x/c) result</a:t>
              </a:r>
              <a:endParaRPr lang="ko-KR" altLang="en-US" sz="900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57CC44-9F27-EA16-A060-1EC6E5CC291E}"/>
              </a:ext>
            </a:extLst>
          </p:cNvPr>
          <p:cNvGraphicFramePr>
            <a:graphicFrameLocks noGrp="1"/>
          </p:cNvGraphicFramePr>
          <p:nvPr/>
        </p:nvGraphicFramePr>
        <p:xfrm>
          <a:off x="256585" y="3680061"/>
          <a:ext cx="6009411" cy="1160648"/>
        </p:xfrm>
        <a:graphic>
          <a:graphicData uri="http://schemas.openxmlformats.org/drawingml/2006/table">
            <a:tbl>
              <a:tblPr/>
              <a:tblGrid>
                <a:gridCol w="490558">
                  <a:extLst>
                    <a:ext uri="{9D8B030D-6E8A-4147-A177-3AD203B41FA5}">
                      <a16:colId xmlns:a16="http://schemas.microsoft.com/office/drawing/2014/main" val="2992261573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1663766198"/>
                    </a:ext>
                  </a:extLst>
                </a:gridCol>
                <a:gridCol w="1310326">
                  <a:extLst>
                    <a:ext uri="{9D8B030D-6E8A-4147-A177-3AD203B41FA5}">
                      <a16:colId xmlns:a16="http://schemas.microsoft.com/office/drawing/2014/main" val="2060271781"/>
                    </a:ext>
                  </a:extLst>
                </a:gridCol>
                <a:gridCol w="1894788">
                  <a:extLst>
                    <a:ext uri="{9D8B030D-6E8A-4147-A177-3AD203B41FA5}">
                      <a16:colId xmlns:a16="http://schemas.microsoft.com/office/drawing/2014/main" val="2618912988"/>
                    </a:ext>
                  </a:extLst>
                </a:gridCol>
                <a:gridCol w="952106">
                  <a:extLst>
                    <a:ext uri="{9D8B030D-6E8A-4147-A177-3AD203B41FA5}">
                      <a16:colId xmlns:a16="http://schemas.microsoft.com/office/drawing/2014/main" val="3005797329"/>
                    </a:ext>
                  </a:extLst>
                </a:gridCol>
              </a:tblGrid>
              <a:tr h="2048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AOA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Cp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분포 특성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NASA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와의 일치 정도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해석적 의미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참고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241957"/>
                  </a:ext>
                </a:extLst>
              </a:tr>
              <a:tr h="1962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0°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 구간 부착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Cp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완만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거의 동일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조건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모델 신뢰 확보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[13],[14]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19183"/>
                  </a:ext>
                </a:extLst>
              </a:tr>
              <a:tr h="1962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9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10°</a:t>
                      </a:r>
                      <a:endParaRPr lang="ko-KR" alt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흡입 피크 심화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소폭 차이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(x/c 0.01~0.05)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경계층 가속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전이 영향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[13],[15]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286489"/>
                  </a:ext>
                </a:extLst>
              </a:tr>
              <a:tr h="1962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9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15°</a:t>
                      </a:r>
                      <a:endParaRPr lang="ko-KR" alt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피크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회복 지연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차이 확대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stall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CL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과대 원인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[16],[17]</a:t>
                      </a:r>
                    </a:p>
                  </a:txBody>
                  <a:tcPr marL="76800" marR="76800" marT="38401" marB="38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7449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DBA9413-2692-2BF8-7649-443FEBDF37FE}"/>
              </a:ext>
            </a:extLst>
          </p:cNvPr>
          <p:cNvSpPr txBox="1"/>
          <p:nvPr/>
        </p:nvSpPr>
        <p:spPr>
          <a:xfrm>
            <a:off x="69486" y="1149879"/>
            <a:ext cx="85719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🔷 </a:t>
            </a:r>
            <a:r>
              <a:rPr lang="en-US" altLang="ko-KR" sz="900" b="1" dirty="0"/>
              <a:t>AOA = 0° (</a:t>
            </a:r>
            <a:r>
              <a:rPr lang="ko-KR" altLang="en-US" sz="900" b="1" dirty="0"/>
              <a:t>기준 상태</a:t>
            </a:r>
            <a:r>
              <a:rPr lang="en-US" altLang="ko-KR" sz="900" b="1" dirty="0"/>
              <a:t>)</a:t>
            </a:r>
          </a:p>
          <a:p>
            <a:pPr algn="just">
              <a:buNone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AOA 0°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에서는 전 구간에서 압력 분포가 매끄럽게 이어지며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NASA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제시한 기준 데이터와 매우 유사한 곡선을 나타냈다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초기 해석 설정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경계조건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    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난류모델 등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유효하게 적용되었음을 의미하며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해석 결과의 신뢰성을 검증하는 기준 단계로 기능한다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[13],[14].</a:t>
            </a:r>
          </a:p>
          <a:p>
            <a:pPr algn="just">
              <a:buNone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None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None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🔷 </a:t>
            </a:r>
            <a:r>
              <a:rPr lang="en-US" altLang="ko-KR" sz="900" b="1" dirty="0"/>
              <a:t>AOA = 10° (</a:t>
            </a:r>
            <a:r>
              <a:rPr lang="ko-KR" altLang="en-US" sz="900" b="1" dirty="0"/>
              <a:t>양력 상승 구간</a:t>
            </a:r>
            <a:r>
              <a:rPr lang="en-US" altLang="ko-KR" sz="900" b="1" dirty="0"/>
              <a:t>)</a:t>
            </a:r>
          </a:p>
          <a:p>
            <a:pPr algn="just">
              <a:buNone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AOA 10°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에서는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익형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(Leading Edge)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부근에서 일시적인 강한 흡입이 발생하며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NASA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대비 약간 더 깊은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음압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피크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(|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Cp|min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관찰되었다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압력 회복   구간에서는 유사한 분포를 유지하고 있어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전이 고정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(trip)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여부보다는 경계층 가속 및 자연 전이 효과에 따른 정상적인 현상으로 해석된다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[13],[15].</a:t>
            </a:r>
          </a:p>
          <a:p>
            <a:pPr algn="just">
              <a:buNone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None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None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🔷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AOA = 15° (Stall </a:t>
            </a:r>
            <a:r>
              <a:rPr lang="ko-KR" altLang="en-US" sz="900" b="1" dirty="0"/>
              <a:t>임박 구간</a:t>
            </a:r>
            <a:r>
              <a:rPr lang="en-US" altLang="ko-KR" sz="900" b="1" dirty="0"/>
              <a:t>)</a:t>
            </a:r>
          </a:p>
          <a:p>
            <a:pPr algn="just">
              <a:buNone/>
            </a:pP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고받음각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영역인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AOA 15°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에서는 흡입 피크의 추가 심화와 함께 압력 회복 지점이 지연되는 특성이 나타났다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이러한 분포는 경계층 분리에 근접하거나 부분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분리가 발생하는 전형적인 징후로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CL_max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과대 예측되는 경향과 일관된 거동을 보였다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격자 정밀도보다는 전이 및 수치모델 설정의 영향이 더 크게 작용한 결과로 판단된다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[16],[17].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37DBD-0B3B-34BE-2118-F1F6137A28BA}"/>
              </a:ext>
            </a:extLst>
          </p:cNvPr>
          <p:cNvSpPr txBox="1"/>
          <p:nvPr/>
        </p:nvSpPr>
        <p:spPr>
          <a:xfrm>
            <a:off x="256585" y="3338122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요약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감사합니다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6FA57-FB52-0B8C-07EF-C79FFADB7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srgbClr val="4F81BD"/>
                </a:solidFill>
              </a:rPr>
              <a:pPr>
                <a:defRPr/>
              </a:pPr>
              <a:t>8</a:t>
            </a:fld>
            <a:endParaRPr lang="ko-KR" altLang="en-US" dirty="0">
              <a:solidFill>
                <a:srgbClr val="4F81B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46CF1-6F82-5B02-CD30-C6651012E5E2}"/>
              </a:ext>
            </a:extLst>
          </p:cNvPr>
          <p:cNvSpPr txBox="1"/>
          <p:nvPr/>
        </p:nvSpPr>
        <p:spPr>
          <a:xfrm>
            <a:off x="8050779" y="5990541"/>
            <a:ext cx="414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자세한 사항은 </a:t>
            </a:r>
            <a:r>
              <a:rPr lang="en-US" altLang="ko-KR" sz="1200" dirty="0"/>
              <a:t>Git hub</a:t>
            </a:r>
            <a:r>
              <a:rPr lang="ko-KR" altLang="en-US" sz="1200" dirty="0"/>
              <a:t>를 참조해 주시면 감사하겠습니다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링크</a:t>
            </a:r>
            <a:r>
              <a:rPr lang="en-US" altLang="ko-KR" sz="1200" dirty="0"/>
              <a:t>:</a:t>
            </a:r>
            <a:r>
              <a:rPr lang="en-US" altLang="ko-KR" sz="1200" dirty="0">
                <a:hlinkClick r:id="rId3"/>
              </a:rPr>
              <a:t>https://github.com/</a:t>
            </a:r>
            <a:r>
              <a:rPr lang="en-US" altLang="ko-KR" sz="1200" dirty="0" err="1">
                <a:hlinkClick r:id="rId3"/>
              </a:rPr>
              <a:t>Bogeuns</a:t>
            </a:r>
            <a:r>
              <a:rPr lang="en-US" altLang="ko-KR" sz="1200" dirty="0">
                <a:hlinkClick r:id="rId3"/>
              </a:rPr>
              <a:t>/</a:t>
            </a:r>
            <a:r>
              <a:rPr lang="en-US" altLang="ko-KR" sz="1200" dirty="0" err="1">
                <a:hlinkClick r:id="rId3"/>
              </a:rPr>
              <a:t>CFD_Class_Lecture.git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68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74853</TotalTime>
  <Words>1754</Words>
  <Application>Microsoft Office PowerPoint</Application>
  <PresentationFormat>와이드스크린</PresentationFormat>
  <Paragraphs>225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HY견고딕</vt:lpstr>
      <vt:lpstr>맑은 고딕</vt:lpstr>
      <vt:lpstr>Arial</vt:lpstr>
      <vt:lpstr>Calibri</vt:lpstr>
      <vt:lpstr>Cambria Math</vt:lpstr>
      <vt:lpstr>Wingdings</vt:lpstr>
      <vt:lpstr>1_Office 테마</vt:lpstr>
      <vt:lpstr>SU2 보고서 (5주차) RAE 2822, NACA 4412 해석 결과</vt:lpstr>
      <vt:lpstr>1. 해석 격자 조건 [RAE 2822]</vt:lpstr>
      <vt:lpstr>1. 해석 결과 [RAE 2822]</vt:lpstr>
      <vt:lpstr>1. AOA에 따른 해석 결과 비교 [RAE 2822]</vt:lpstr>
      <vt:lpstr>2. 해석 격자 조건 [NACA 4412]</vt:lpstr>
      <vt:lpstr>2. 해석 결과 [NACA 4412]</vt:lpstr>
      <vt:lpstr>2. AOA에 따른 해석 결과 비교 [NACA 4412]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자율비행제어연구실(문정호)</dc:title>
  <dc:creator>CJU</dc:creator>
  <cp:lastModifiedBy>윤현덕</cp:lastModifiedBy>
  <cp:revision>1969</cp:revision>
  <cp:lastPrinted>2025-10-14T05:27:31Z</cp:lastPrinted>
  <dcterms:created xsi:type="dcterms:W3CDTF">2022-05-24T00:47:27Z</dcterms:created>
  <dcterms:modified xsi:type="dcterms:W3CDTF">2025-10-21T10:07:00Z</dcterms:modified>
  <cp:version/>
</cp:coreProperties>
</file>